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305" r:id="rId2"/>
    <p:sldId id="306" r:id="rId3"/>
    <p:sldId id="302" r:id="rId4"/>
    <p:sldId id="307" r:id="rId5"/>
    <p:sldId id="312" r:id="rId6"/>
    <p:sldId id="301" r:id="rId7"/>
    <p:sldId id="314" r:id="rId8"/>
    <p:sldId id="303" r:id="rId9"/>
    <p:sldId id="309" r:id="rId10"/>
    <p:sldId id="310" r:id="rId11"/>
    <p:sldId id="313" r:id="rId12"/>
    <p:sldId id="311" r:id="rId13"/>
    <p:sldId id="256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F7F7"/>
    <a:srgbClr val="D6DAE1"/>
    <a:srgbClr val="108198"/>
    <a:srgbClr val="FFFFFF"/>
    <a:srgbClr val="F3F3F3"/>
    <a:srgbClr val="FBFBFB"/>
    <a:srgbClr val="F2F2F2"/>
    <a:srgbClr val="6060FA"/>
    <a:srgbClr val="B44B97"/>
    <a:srgbClr val="32B5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6395" autoAdjust="0"/>
  </p:normalViewPr>
  <p:slideViewPr>
    <p:cSldViewPr snapToGrid="0">
      <p:cViewPr varScale="1">
        <p:scale>
          <a:sx n="109" d="100"/>
          <a:sy n="109" d="100"/>
        </p:scale>
        <p:origin x="534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385420767716534"/>
          <c:y val="0.13593749163770352"/>
          <c:w val="0.55885420767716532"/>
          <c:h val="0.83828125994824931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F03841"/>
            </a:solidFill>
          </c:spPr>
          <c:dPt>
            <c:idx val="0"/>
            <c:bubble3D val="0"/>
            <c:spPr>
              <a:solidFill>
                <a:srgbClr val="A5A5A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149-4D42-931F-C751450F3A1A}"/>
              </c:ext>
            </c:extLst>
          </c:dPt>
          <c:dPt>
            <c:idx val="1"/>
            <c:bubble3D val="0"/>
            <c:spPr>
              <a:solidFill>
                <a:srgbClr val="7F7F7F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149-4D42-931F-C751450F3A1A}"/>
              </c:ext>
            </c:extLst>
          </c:dPt>
          <c:dPt>
            <c:idx val="2"/>
            <c:bubble3D val="0"/>
            <c:spPr>
              <a:solidFill>
                <a:srgbClr val="656279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8149-4D42-931F-C751450F3A1A}"/>
              </c:ext>
            </c:extLst>
          </c:dPt>
          <c:dPt>
            <c:idx val="3"/>
            <c:bubble3D val="0"/>
            <c:spPr>
              <a:solidFill>
                <a:srgbClr val="F0384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8149-4D42-931F-C751450F3A1A}"/>
              </c:ext>
            </c:extLst>
          </c:dPt>
          <c:cat>
            <c:strRef>
              <c:f>Лист1!$A$2:$A$5</c:f>
              <c:strCache>
                <c:ptCount val="4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300</c:v>
                </c:pt>
                <c:pt idx="1">
                  <c:v>352</c:v>
                </c:pt>
                <c:pt idx="2">
                  <c:v>1069</c:v>
                </c:pt>
                <c:pt idx="3">
                  <c:v>1363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8149-4D42-931F-C751450F3A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29F344-9997-4D5B-81DD-82D5DD15F185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C1707E-09D3-480E-A57C-DC8550BD9A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6601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>
                <a:effectLst/>
                <a:latin typeface="+mj-lt"/>
                <a:ea typeface="+mj-ea"/>
                <a:cs typeface="+mj-cs"/>
                <a:sym typeface="Calibri"/>
              </a:rPr>
              <a:t>МЕХАНИЗМЫ: </a:t>
            </a:r>
          </a:p>
          <a:p>
            <a:r>
              <a:rPr lang="ru-RU" sz="1200" dirty="0" smtClean="0">
                <a:effectLst/>
                <a:latin typeface="+mj-lt"/>
                <a:ea typeface="+mj-ea"/>
                <a:cs typeface="+mj-cs"/>
                <a:sym typeface="Calibri"/>
              </a:rPr>
              <a:t>Внедрение сетевых форм реализации программ дополнительного образования;</a:t>
            </a:r>
          </a:p>
          <a:p>
            <a:r>
              <a:rPr lang="ru-RU" sz="1200" dirty="0" smtClean="0">
                <a:effectLst/>
                <a:latin typeface="+mj-lt"/>
                <a:ea typeface="+mj-ea"/>
                <a:cs typeface="+mj-cs"/>
                <a:sym typeface="Calibri"/>
              </a:rPr>
              <a:t>Организация совместной внеурочной деятельности обучающихся, в том числе в каникулярный период (проведение профильных смен: «Лесная школа», «</a:t>
            </a:r>
            <a:r>
              <a:rPr lang="ru-RU" sz="1200" dirty="0" err="1" smtClean="0">
                <a:effectLst/>
                <a:latin typeface="+mj-lt"/>
                <a:ea typeface="+mj-ea"/>
                <a:cs typeface="+mj-cs"/>
                <a:sym typeface="Calibri"/>
              </a:rPr>
              <a:t>Агросмена</a:t>
            </a:r>
            <a:r>
              <a:rPr lang="ru-RU" sz="1200" dirty="0" smtClean="0">
                <a:effectLst/>
                <a:latin typeface="+mj-lt"/>
                <a:ea typeface="+mj-ea"/>
                <a:cs typeface="+mj-cs"/>
                <a:sym typeface="Calibri"/>
              </a:rPr>
              <a:t>» и т.д.);</a:t>
            </a:r>
          </a:p>
          <a:p>
            <a:r>
              <a:rPr lang="ru-RU" sz="1200" dirty="0" smtClean="0">
                <a:effectLst/>
                <a:latin typeface="+mj-lt"/>
                <a:ea typeface="+mj-ea"/>
                <a:cs typeface="+mj-cs"/>
                <a:sym typeface="Calibri"/>
              </a:rPr>
              <a:t>Реализация совместной проектной деятельности школ с профессиональными образовательными организациями с учетом экономической ситуации в муниципалитете; </a:t>
            </a:r>
          </a:p>
          <a:p>
            <a:r>
              <a:rPr lang="ru-RU" sz="1200" dirty="0" smtClean="0">
                <a:effectLst/>
                <a:latin typeface="+mj-lt"/>
                <a:ea typeface="+mj-ea"/>
                <a:cs typeface="+mj-cs"/>
                <a:sym typeface="Calibri"/>
              </a:rPr>
              <a:t>Реализация в сетевом формате  программ </a:t>
            </a:r>
            <a:r>
              <a:rPr lang="ru-RU" sz="1200" dirty="0" err="1" smtClean="0">
                <a:effectLst/>
                <a:latin typeface="+mj-lt"/>
                <a:ea typeface="+mj-ea"/>
                <a:cs typeface="+mj-cs"/>
                <a:sym typeface="Calibri"/>
              </a:rPr>
              <a:t>предпрофильной</a:t>
            </a:r>
            <a:r>
              <a:rPr lang="ru-RU" sz="1200" dirty="0" smtClean="0">
                <a:effectLst/>
                <a:latin typeface="+mj-lt"/>
                <a:ea typeface="+mj-ea"/>
                <a:cs typeface="+mj-cs"/>
                <a:sym typeface="Calibri"/>
              </a:rPr>
              <a:t> подготовки;</a:t>
            </a:r>
          </a:p>
          <a:p>
            <a:r>
              <a:rPr lang="ru-RU" sz="1200" dirty="0" smtClean="0">
                <a:effectLst/>
                <a:latin typeface="+mj-lt"/>
                <a:ea typeface="+mj-ea"/>
                <a:cs typeface="+mj-cs"/>
                <a:sym typeface="Calibri"/>
              </a:rPr>
              <a:t>Вовлечение  в профессиональное самоопределение школьников, предприятий и организаций - партнеров, являющихся потенциальными работодателями</a:t>
            </a:r>
          </a:p>
          <a:p>
            <a:r>
              <a:rPr lang="ru-RU" sz="1200" dirty="0" smtClean="0">
                <a:effectLst/>
                <a:latin typeface="+mj-lt"/>
                <a:ea typeface="+mj-ea"/>
                <a:cs typeface="+mj-cs"/>
                <a:sym typeface="Calibri"/>
              </a:rPr>
              <a:t>Проведение для школьников на базе профессиональных образовательных организациях и организаций - партнеров мероприятий </a:t>
            </a:r>
            <a:r>
              <a:rPr lang="ru-RU" sz="1200" dirty="0" err="1" smtClean="0">
                <a:effectLst/>
                <a:latin typeface="+mj-lt"/>
                <a:ea typeface="+mj-ea"/>
                <a:cs typeface="+mj-cs"/>
                <a:sym typeface="Calibri"/>
              </a:rPr>
              <a:t>профориентационной</a:t>
            </a:r>
            <a:r>
              <a:rPr lang="ru-RU" sz="1200" dirty="0" smtClean="0">
                <a:effectLst/>
                <a:latin typeface="+mj-lt"/>
                <a:ea typeface="+mj-ea"/>
                <a:cs typeface="+mj-cs"/>
                <a:sym typeface="Calibri"/>
              </a:rPr>
              <a:t> направленности (проф. пробы, мастер-классы, проект «Билет в будущее», вовлечение в чемпионатное движение </a:t>
            </a:r>
            <a:r>
              <a:rPr lang="ru-RU" sz="1200" dirty="0" err="1" smtClean="0">
                <a:effectLst/>
                <a:latin typeface="+mj-lt"/>
                <a:ea typeface="+mj-ea"/>
                <a:cs typeface="+mj-cs"/>
                <a:sym typeface="Calibri"/>
              </a:rPr>
              <a:t>Ворлдскиллз</a:t>
            </a:r>
            <a:r>
              <a:rPr lang="ru-RU" sz="1200" dirty="0" smtClean="0">
                <a:effectLst/>
                <a:latin typeface="+mj-lt"/>
                <a:ea typeface="+mj-ea"/>
                <a:cs typeface="+mj-cs"/>
                <a:sym typeface="Calibri"/>
              </a:rPr>
              <a:t>, </a:t>
            </a:r>
            <a:r>
              <a:rPr lang="ru-RU" sz="1200" dirty="0" err="1" smtClean="0">
                <a:effectLst/>
                <a:latin typeface="+mj-lt"/>
                <a:ea typeface="+mj-ea"/>
                <a:cs typeface="+mj-cs"/>
                <a:sym typeface="Calibri"/>
              </a:rPr>
              <a:t>Абилимпикс</a:t>
            </a:r>
            <a:r>
              <a:rPr lang="ru-RU" sz="1200" dirty="0" smtClean="0">
                <a:effectLst/>
                <a:latin typeface="+mj-lt"/>
                <a:ea typeface="+mj-ea"/>
                <a:cs typeface="+mj-cs"/>
                <a:sym typeface="Calibri"/>
              </a:rPr>
              <a:t>);</a:t>
            </a:r>
          </a:p>
          <a:p>
            <a:r>
              <a:rPr lang="ru-RU" sz="1200" dirty="0" smtClean="0">
                <a:effectLst/>
                <a:latin typeface="+mj-lt"/>
                <a:ea typeface="+mj-ea"/>
                <a:cs typeface="+mj-cs"/>
                <a:sym typeface="Calibri"/>
              </a:rPr>
              <a:t>Организация стажировок и повышения квалификации, в том числе на базе профессиональных образовательных организациях, педагогических работников и управленческих кадров Центров «Точка роста» .</a:t>
            </a:r>
          </a:p>
        </p:txBody>
      </p:sp>
    </p:spTree>
    <p:extLst>
      <p:ext uri="{BB962C8B-B14F-4D97-AF65-F5344CB8AC3E}">
        <p14:creationId xmlns:p14="http://schemas.microsoft.com/office/powerpoint/2010/main" val="369444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>
                <a:effectLst/>
                <a:latin typeface="+mj-lt"/>
                <a:ea typeface="+mj-ea"/>
                <a:cs typeface="+mj-cs"/>
                <a:sym typeface="Calibri"/>
              </a:rPr>
              <a:t>МЕХАНИЗМЫ: </a:t>
            </a:r>
          </a:p>
          <a:p>
            <a:r>
              <a:rPr lang="ru-RU" sz="1200" dirty="0" smtClean="0">
                <a:effectLst/>
                <a:latin typeface="+mj-lt"/>
                <a:ea typeface="+mj-ea"/>
                <a:cs typeface="+mj-cs"/>
                <a:sym typeface="Calibri"/>
              </a:rPr>
              <a:t>Внедрение сетевых форм реализации программ дополнительного образования;</a:t>
            </a:r>
          </a:p>
          <a:p>
            <a:r>
              <a:rPr lang="ru-RU" sz="1200" dirty="0" smtClean="0">
                <a:effectLst/>
                <a:latin typeface="+mj-lt"/>
                <a:ea typeface="+mj-ea"/>
                <a:cs typeface="+mj-cs"/>
                <a:sym typeface="Calibri"/>
              </a:rPr>
              <a:t>Организация совместной внеурочной деятельности обучающихся, в том числе в каникулярный период (проведение профильных смен: «Лесная школа», «</a:t>
            </a:r>
            <a:r>
              <a:rPr lang="ru-RU" sz="1200" dirty="0" err="1" smtClean="0">
                <a:effectLst/>
                <a:latin typeface="+mj-lt"/>
                <a:ea typeface="+mj-ea"/>
                <a:cs typeface="+mj-cs"/>
                <a:sym typeface="Calibri"/>
              </a:rPr>
              <a:t>Агросмена</a:t>
            </a:r>
            <a:r>
              <a:rPr lang="ru-RU" sz="1200" dirty="0" smtClean="0">
                <a:effectLst/>
                <a:latin typeface="+mj-lt"/>
                <a:ea typeface="+mj-ea"/>
                <a:cs typeface="+mj-cs"/>
                <a:sym typeface="Calibri"/>
              </a:rPr>
              <a:t>» и т.д.);</a:t>
            </a:r>
          </a:p>
          <a:p>
            <a:r>
              <a:rPr lang="ru-RU" sz="1200" dirty="0" smtClean="0">
                <a:effectLst/>
                <a:latin typeface="+mj-lt"/>
                <a:ea typeface="+mj-ea"/>
                <a:cs typeface="+mj-cs"/>
                <a:sym typeface="Calibri"/>
              </a:rPr>
              <a:t>Реализация совместной проектной деятельности школ с профессиональными образовательными организациями с учетом экономической ситуации в муниципалитете; </a:t>
            </a:r>
          </a:p>
          <a:p>
            <a:r>
              <a:rPr lang="ru-RU" sz="1200" dirty="0" smtClean="0">
                <a:effectLst/>
                <a:latin typeface="+mj-lt"/>
                <a:ea typeface="+mj-ea"/>
                <a:cs typeface="+mj-cs"/>
                <a:sym typeface="Calibri"/>
              </a:rPr>
              <a:t>Реализация в сетевом формате  программ </a:t>
            </a:r>
            <a:r>
              <a:rPr lang="ru-RU" sz="1200" dirty="0" err="1" smtClean="0">
                <a:effectLst/>
                <a:latin typeface="+mj-lt"/>
                <a:ea typeface="+mj-ea"/>
                <a:cs typeface="+mj-cs"/>
                <a:sym typeface="Calibri"/>
              </a:rPr>
              <a:t>предпрофильной</a:t>
            </a:r>
            <a:r>
              <a:rPr lang="ru-RU" sz="1200" dirty="0" smtClean="0">
                <a:effectLst/>
                <a:latin typeface="+mj-lt"/>
                <a:ea typeface="+mj-ea"/>
                <a:cs typeface="+mj-cs"/>
                <a:sym typeface="Calibri"/>
              </a:rPr>
              <a:t> подготовки;</a:t>
            </a:r>
          </a:p>
          <a:p>
            <a:r>
              <a:rPr lang="ru-RU" sz="1200" dirty="0" smtClean="0">
                <a:effectLst/>
                <a:latin typeface="+mj-lt"/>
                <a:ea typeface="+mj-ea"/>
                <a:cs typeface="+mj-cs"/>
                <a:sym typeface="Calibri"/>
              </a:rPr>
              <a:t>Вовлечение  в профессиональное самоопределение школьников, предприятий и организаций - партнеров, являющихся потенциальными работодателями</a:t>
            </a:r>
          </a:p>
          <a:p>
            <a:r>
              <a:rPr lang="ru-RU" sz="1200" dirty="0" smtClean="0">
                <a:effectLst/>
                <a:latin typeface="+mj-lt"/>
                <a:ea typeface="+mj-ea"/>
                <a:cs typeface="+mj-cs"/>
                <a:sym typeface="Calibri"/>
              </a:rPr>
              <a:t>Проведение для школьников на базе профессиональных образовательных организациях и организаций - партнеров мероприятий </a:t>
            </a:r>
            <a:r>
              <a:rPr lang="ru-RU" sz="1200" dirty="0" err="1" smtClean="0">
                <a:effectLst/>
                <a:latin typeface="+mj-lt"/>
                <a:ea typeface="+mj-ea"/>
                <a:cs typeface="+mj-cs"/>
                <a:sym typeface="Calibri"/>
              </a:rPr>
              <a:t>профориентационной</a:t>
            </a:r>
            <a:r>
              <a:rPr lang="ru-RU" sz="1200" dirty="0" smtClean="0">
                <a:effectLst/>
                <a:latin typeface="+mj-lt"/>
                <a:ea typeface="+mj-ea"/>
                <a:cs typeface="+mj-cs"/>
                <a:sym typeface="Calibri"/>
              </a:rPr>
              <a:t> направленности (проф. пробы, мастер-классы, проект «Билет в будущее», вовлечение в чемпионатное движение </a:t>
            </a:r>
            <a:r>
              <a:rPr lang="ru-RU" sz="1200" dirty="0" err="1" smtClean="0">
                <a:effectLst/>
                <a:latin typeface="+mj-lt"/>
                <a:ea typeface="+mj-ea"/>
                <a:cs typeface="+mj-cs"/>
                <a:sym typeface="Calibri"/>
              </a:rPr>
              <a:t>Ворлдскиллз</a:t>
            </a:r>
            <a:r>
              <a:rPr lang="ru-RU" sz="1200" dirty="0" smtClean="0">
                <a:effectLst/>
                <a:latin typeface="+mj-lt"/>
                <a:ea typeface="+mj-ea"/>
                <a:cs typeface="+mj-cs"/>
                <a:sym typeface="Calibri"/>
              </a:rPr>
              <a:t>, </a:t>
            </a:r>
            <a:r>
              <a:rPr lang="ru-RU" sz="1200" dirty="0" err="1" smtClean="0">
                <a:effectLst/>
                <a:latin typeface="+mj-lt"/>
                <a:ea typeface="+mj-ea"/>
                <a:cs typeface="+mj-cs"/>
                <a:sym typeface="Calibri"/>
              </a:rPr>
              <a:t>Абилимпикс</a:t>
            </a:r>
            <a:r>
              <a:rPr lang="ru-RU" sz="1200" dirty="0" smtClean="0">
                <a:effectLst/>
                <a:latin typeface="+mj-lt"/>
                <a:ea typeface="+mj-ea"/>
                <a:cs typeface="+mj-cs"/>
                <a:sym typeface="Calibri"/>
              </a:rPr>
              <a:t>);</a:t>
            </a:r>
          </a:p>
          <a:p>
            <a:r>
              <a:rPr lang="ru-RU" sz="1200" dirty="0" smtClean="0">
                <a:effectLst/>
                <a:latin typeface="+mj-lt"/>
                <a:ea typeface="+mj-ea"/>
                <a:cs typeface="+mj-cs"/>
                <a:sym typeface="Calibri"/>
              </a:rPr>
              <a:t>Организация стажировок и повышения квалификации, в том числе на базе профессиональных образовательных организациях, педагогических работников и управленческих кадров Центров «Точка роста» .</a:t>
            </a:r>
          </a:p>
        </p:txBody>
      </p:sp>
    </p:spTree>
    <p:extLst>
      <p:ext uri="{BB962C8B-B14F-4D97-AF65-F5344CB8AC3E}">
        <p14:creationId xmlns:p14="http://schemas.microsoft.com/office/powerpoint/2010/main" val="35591688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2598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2C8E3-F035-4E49-B2C4-D46B6B146027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72129-5047-4AF3-9961-2530719224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263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2C8E3-F035-4E49-B2C4-D46B6B146027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72129-5047-4AF3-9961-2530719224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3720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2C8E3-F035-4E49-B2C4-D46B6B146027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72129-5047-4AF3-9961-2530719224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7164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2C8E3-F035-4E49-B2C4-D46B6B146027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72129-5047-4AF3-9961-2530719224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9621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2C8E3-F035-4E49-B2C4-D46B6B146027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72129-5047-4AF3-9961-2530719224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2485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2C8E3-F035-4E49-B2C4-D46B6B146027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72129-5047-4AF3-9961-2530719224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4072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2C8E3-F035-4E49-B2C4-D46B6B146027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72129-5047-4AF3-9961-2530719224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9397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2C8E3-F035-4E49-B2C4-D46B6B146027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72129-5047-4AF3-9961-2530719224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5364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2C8E3-F035-4E49-B2C4-D46B6B146027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72129-5047-4AF3-9961-2530719224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6809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2C8E3-F035-4E49-B2C4-D46B6B146027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72129-5047-4AF3-9961-2530719224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0983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2C8E3-F035-4E49-B2C4-D46B6B146027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72129-5047-4AF3-9961-2530719224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1621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22C8E3-F035-4E49-B2C4-D46B6B146027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372129-5047-4AF3-9961-2530719224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3748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microsoft.com/office/2007/relationships/hdphoto" Target="../media/hdphoto3.wdp"/><Relationship Id="rId4" Type="http://schemas.openxmlformats.org/officeDocument/2006/relationships/image" Target="../media/image3.jpe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microsoft.com/office/2007/relationships/hdphoto" Target="../media/hdphoto17.wdp"/><Relationship Id="rId7" Type="http://schemas.openxmlformats.org/officeDocument/2006/relationships/image" Target="../media/image39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microsoft.com/office/2007/relationships/hdphoto" Target="../media/hdphoto3.wdp"/><Relationship Id="rId4" Type="http://schemas.openxmlformats.org/officeDocument/2006/relationships/image" Target="../media/image3.jpe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12" Type="http://schemas.openxmlformats.org/officeDocument/2006/relationships/image" Target="../media/image1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chart" Target="../charts/chart1.xml"/><Relationship Id="rId7" Type="http://schemas.microsoft.com/office/2007/relationships/hdphoto" Target="../media/hdphoto8.wdp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microsoft.com/office/2007/relationships/hdphoto" Target="../media/hdphoto10.wdp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microsoft.com/office/2007/relationships/hdphoto" Target="../media/hdphoto9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2.png"/><Relationship Id="rId3" Type="http://schemas.openxmlformats.org/officeDocument/2006/relationships/image" Target="../media/image26.png"/><Relationship Id="rId7" Type="http://schemas.openxmlformats.org/officeDocument/2006/relationships/image" Target="../media/image28.jpeg"/><Relationship Id="rId12" Type="http://schemas.microsoft.com/office/2007/relationships/hdphoto" Target="../media/hdphoto14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11" Type="http://schemas.openxmlformats.org/officeDocument/2006/relationships/image" Target="../media/image31.png"/><Relationship Id="rId5" Type="http://schemas.openxmlformats.org/officeDocument/2006/relationships/image" Target="../media/image27.png"/><Relationship Id="rId10" Type="http://schemas.openxmlformats.org/officeDocument/2006/relationships/image" Target="../media/image30.jpeg"/><Relationship Id="rId4" Type="http://schemas.microsoft.com/office/2007/relationships/hdphoto" Target="../media/hdphoto11.wdp"/><Relationship Id="rId9" Type="http://schemas.microsoft.com/office/2007/relationships/hdphoto" Target="../media/hdphoto13.wdp"/><Relationship Id="rId14" Type="http://schemas.microsoft.com/office/2007/relationships/hdphoto" Target="../media/hdphoto15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6.wdp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microsoft.com/office/2007/relationships/hdphoto" Target="../media/hdphoto17.wdp"/><Relationship Id="rId7" Type="http://schemas.openxmlformats.org/officeDocument/2006/relationships/image" Target="../media/image39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36.png"/><Relationship Id="rId3" Type="http://schemas.openxmlformats.org/officeDocument/2006/relationships/image" Target="../media/image41.jpeg"/><Relationship Id="rId7" Type="http://schemas.openxmlformats.org/officeDocument/2006/relationships/image" Target="../media/image45.gif"/><Relationship Id="rId12" Type="http://schemas.openxmlformats.org/officeDocument/2006/relationships/image" Target="../media/image50.png"/><Relationship Id="rId17" Type="http://schemas.openxmlformats.org/officeDocument/2006/relationships/image" Target="../media/image53.png"/><Relationship Id="rId2" Type="http://schemas.openxmlformats.org/officeDocument/2006/relationships/notesSlide" Target="../notesSlides/notesSlide2.xml"/><Relationship Id="rId16" Type="http://schemas.microsoft.com/office/2007/relationships/hdphoto" Target="../media/hdphoto17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35.png"/><Relationship Id="rId10" Type="http://schemas.openxmlformats.org/officeDocument/2006/relationships/image" Target="../media/image48.png"/><Relationship Id="rId19" Type="http://schemas.openxmlformats.org/officeDocument/2006/relationships/image" Target="../media/image37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4434310" y="1333720"/>
            <a:ext cx="7757690" cy="4846937"/>
          </a:xfrm>
          <a:prstGeom prst="rect">
            <a:avLst/>
          </a:prstGeom>
          <a:solidFill>
            <a:srgbClr val="0F9B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689100" y="1333722"/>
            <a:ext cx="2747166" cy="4846936"/>
          </a:xfrm>
          <a:prstGeom prst="rect">
            <a:avLst/>
          </a:prstGeom>
          <a:solidFill>
            <a:srgbClr val="0F9B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0" y="1333721"/>
            <a:ext cx="1755587" cy="4846936"/>
          </a:xfrm>
          <a:prstGeom prst="rect">
            <a:avLst/>
          </a:prstGeom>
          <a:solidFill>
            <a:srgbClr val="0F9B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457041" y="1333721"/>
            <a:ext cx="106521" cy="4846936"/>
          </a:xfrm>
          <a:prstGeom prst="rect">
            <a:avLst/>
          </a:prstGeom>
          <a:solidFill>
            <a:srgbClr val="0F9B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781532" y="1333721"/>
            <a:ext cx="225695" cy="4846936"/>
          </a:xfrm>
          <a:prstGeom prst="rect">
            <a:avLst/>
          </a:prstGeom>
          <a:solidFill>
            <a:srgbClr val="0F9B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58312" y="1333721"/>
            <a:ext cx="45719" cy="4846936"/>
          </a:xfrm>
          <a:prstGeom prst="rect">
            <a:avLst/>
          </a:prstGeom>
          <a:solidFill>
            <a:srgbClr val="0F9B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310664" y="104506"/>
            <a:ext cx="2151873" cy="111297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733" y="210225"/>
            <a:ext cx="987934" cy="98793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472154" y="1634307"/>
            <a:ext cx="623516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От «Точек роста» общеобразовательных организаций до мастерских профессиональных образовательных организаций региона</a:t>
            </a:r>
            <a:endParaRPr lang="ru-RU" sz="3200" b="1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5310738" y="5123964"/>
            <a:ext cx="684075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6" descr="http://artshkola7.ucoz.ru/graffiti/glavnaja/obrazovanie_logo_cvet_na_bel_lev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06" y="202568"/>
            <a:ext cx="1313626" cy="108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611315" y="5168581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Грабцевич Ирина Борисовна</a:t>
            </a:r>
            <a:r>
              <a:rPr lang="ru-RU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, </a:t>
            </a:r>
            <a:endParaRPr lang="ru-RU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Начальник Департамента общего образования Томской области</a:t>
            </a:r>
            <a:endParaRPr lang="ru-RU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05" y="263135"/>
            <a:ext cx="2979169" cy="914605"/>
          </a:xfrm>
          <a:prstGeom prst="rect">
            <a:avLst/>
          </a:prstGeom>
        </p:spPr>
      </p:pic>
      <p:grpSp>
        <p:nvGrpSpPr>
          <p:cNvPr id="25" name="Группа 24"/>
          <p:cNvGrpSpPr/>
          <p:nvPr/>
        </p:nvGrpSpPr>
        <p:grpSpPr>
          <a:xfrm>
            <a:off x="2596667" y="234860"/>
            <a:ext cx="3764452" cy="942823"/>
            <a:chOff x="2631694" y="228261"/>
            <a:chExt cx="3764452" cy="942823"/>
          </a:xfrm>
        </p:grpSpPr>
        <p:sp>
          <p:nvSpPr>
            <p:cNvPr id="10" name="TextBox 9"/>
            <p:cNvSpPr txBox="1"/>
            <p:nvPr/>
          </p:nvSpPr>
          <p:spPr>
            <a:xfrm>
              <a:off x="2637385" y="228261"/>
              <a:ext cx="37587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ДЕПАРТАМЕНТ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631694" y="832530"/>
              <a:ext cx="37587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spc="-150" dirty="0" smtClean="0"/>
                <a:t>ТОМСКОЙ ОБЛАСТИ</a:t>
              </a:r>
              <a:endParaRPr lang="ru-RU" sz="1600" spc="-150" dirty="0"/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2631694" y="429512"/>
              <a:ext cx="148367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pc="600" dirty="0"/>
                <a:t>ОБЩЕГО</a:t>
              </a: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2631694" y="619819"/>
              <a:ext cx="168930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/>
                <a:t>ОБРАЗОВАНИЯ </a:t>
              </a:r>
            </a:p>
          </p:txBody>
        </p:sp>
      </p:grpSp>
      <p:pic>
        <p:nvPicPr>
          <p:cNvPr id="22" name="Picture 2" descr="http://mol-mlschool2.edu.tomsk.ru/wp-content/uploads/2020/09/IMG_357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7991" b="7580"/>
          <a:stretch/>
        </p:blipFill>
        <p:spPr bwMode="auto">
          <a:xfrm>
            <a:off x="-18336" y="3752817"/>
            <a:ext cx="2784229" cy="2089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9836" t="7027" b="4772"/>
          <a:stretch/>
        </p:blipFill>
        <p:spPr>
          <a:xfrm>
            <a:off x="-1351" y="1617917"/>
            <a:ext cx="2637315" cy="21271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24" b="6501"/>
          <a:stretch/>
        </p:blipFill>
        <p:spPr>
          <a:xfrm>
            <a:off x="2473444" y="3752817"/>
            <a:ext cx="2717712" cy="2107612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2027952" y="1689206"/>
            <a:ext cx="3726957" cy="2668162"/>
            <a:chOff x="2035338" y="1571136"/>
            <a:chExt cx="3726957" cy="2668162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035338" y="1571136"/>
              <a:ext cx="3726957" cy="2668162"/>
            </a:xfrm>
            <a:prstGeom prst="rect">
              <a:avLst/>
            </a:prstGeom>
          </p:spPr>
        </p:pic>
        <p:sp>
          <p:nvSpPr>
            <p:cNvPr id="12" name="Овал 11"/>
            <p:cNvSpPr/>
            <p:nvPr/>
          </p:nvSpPr>
          <p:spPr>
            <a:xfrm>
              <a:off x="4683445" y="3654568"/>
              <a:ext cx="109787" cy="122723"/>
            </a:xfrm>
            <a:prstGeom prst="ellipse">
              <a:avLst/>
            </a:prstGeom>
            <a:solidFill>
              <a:srgbClr val="0F9B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379712" y="3423243"/>
              <a:ext cx="93102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b="1" dirty="0" smtClean="0">
                  <a:solidFill>
                    <a:srgbClr val="0A657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ТОМСК</a:t>
              </a:r>
              <a:endParaRPr lang="ru-RU" sz="1200" b="1" dirty="0">
                <a:solidFill>
                  <a:srgbClr val="0A657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5265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13300" y="336017"/>
            <a:ext cx="90997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1081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ПОДГОТОВКА ШКОЛЬНИКА ПОД ВЫСОКОТЕХНОЛОГИЧНЫЙ ПРОЕКТ</a:t>
            </a:r>
            <a:endParaRPr lang="ru-RU" sz="2000" b="1" dirty="0">
              <a:solidFill>
                <a:srgbClr val="10819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V="1">
            <a:off x="387546" y="914400"/>
            <a:ext cx="10606519" cy="35404"/>
          </a:xfrm>
          <a:prstGeom prst="line">
            <a:avLst/>
          </a:prstGeom>
          <a:ln w="12700">
            <a:solidFill>
              <a:srgbClr val="1081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2448" b="1468"/>
          <a:stretch/>
        </p:blipFill>
        <p:spPr>
          <a:xfrm>
            <a:off x="17720" y="1175956"/>
            <a:ext cx="12174280" cy="53737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9253870" y="4426013"/>
            <a:ext cx="3026735" cy="23497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4426013"/>
            <a:ext cx="2923953" cy="23497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20430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13300" y="336017"/>
            <a:ext cx="90997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1081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ПОДГОТОВКА ШКОЛЬНИКА ПОД ВЫСОКОТЕХНОЛОГИЧНЫЙ ПРОЕКТ</a:t>
            </a:r>
            <a:endParaRPr lang="ru-RU" sz="2000" b="1" dirty="0">
              <a:solidFill>
                <a:srgbClr val="10819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V="1">
            <a:off x="387546" y="914400"/>
            <a:ext cx="10606519" cy="35404"/>
          </a:xfrm>
          <a:prstGeom prst="line">
            <a:avLst/>
          </a:prstGeom>
          <a:ln w="12700">
            <a:solidFill>
              <a:srgbClr val="1081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10" descr="https://img2.freepng.ru/20180405/www/kisspng-college-national-secondary-school-building-univers-barn-5ac6bf62b72da0.8165254115229745627503.jp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46889" y1="34333" x2="46889" y2="34333"/>
                        <a14:foregroundMark x1="18556" y1="55333" x2="18556" y2="55333"/>
                        <a14:foregroundMark x1="40667" y1="82667" x2="40667" y2="82667"/>
                        <a14:foregroundMark x1="43667" y1="89222" x2="43667" y2="89222"/>
                        <a14:foregroundMark x1="73556" y1="60333" x2="73556" y2="60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363"/>
          <a:stretch/>
        </p:blipFill>
        <p:spPr bwMode="auto">
          <a:xfrm>
            <a:off x="1191390" y="1627505"/>
            <a:ext cx="1387784" cy="1035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 descr="https://images.squarespace-cdn.com/content/59cd5747ccc5c51f8b68fc62/1526394865280-8D4HXL3CMYEH7IHGNMTR/CollegeStreet-CalendarIcons-CollegeReady.png?content-type=image%2F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839" y="1040134"/>
            <a:ext cx="1623165" cy="1623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8" descr="https://ult-sosh.hmansy.eduru.ru/media/2020/06/04/1255126820/toch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415" y="1203319"/>
            <a:ext cx="1520783" cy="48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005890" y="1570794"/>
            <a:ext cx="663751" cy="117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Штриховая стрелка вправо 12"/>
          <p:cNvSpPr/>
          <p:nvPr/>
        </p:nvSpPr>
        <p:spPr>
          <a:xfrm>
            <a:off x="3216727" y="2049579"/>
            <a:ext cx="970684" cy="331674"/>
          </a:xfrm>
          <a:prstGeom prst="stripedRightArrow">
            <a:avLst>
              <a:gd name="adj1" fmla="val 50000"/>
              <a:gd name="adj2" fmla="val 64027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329369" y="2468953"/>
            <a:ext cx="1373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ШКОЛА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883529" y="2355769"/>
            <a:ext cx="33411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b="1" spc="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ПРОФЕССИОНАЛЬНЫЕ</a:t>
            </a:r>
            <a:r>
              <a:rPr lang="ru-RU" sz="1200" b="1" spc="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ОБРАЗОВАТЕЛЬНЫЕ ОРГАНИЗАЦИИ</a:t>
            </a:r>
            <a:endParaRPr lang="ru-RU" sz="12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s://3dtoday.ru/upload/posts/main/NRcijnL66onsycnBgFUO5p94fJAkY5NDOFZerpEQ.jpe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0" r="14779" b="4341"/>
          <a:stretch/>
        </p:blipFill>
        <p:spPr bwMode="auto">
          <a:xfrm>
            <a:off x="565995" y="3836200"/>
            <a:ext cx="2953029" cy="249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313300" y="2988155"/>
            <a:ext cx="3286111" cy="76174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144000" indent="-144000" algn="just">
              <a:buFont typeface="Wingdings" panose="05000000000000000000" pitchFamily="2" charset="2"/>
              <a:buChar char="§"/>
            </a:pPr>
            <a:r>
              <a:rPr lang="ru-RU" sz="1450" dirty="0" smtClean="0">
                <a:latin typeface="Arial" panose="020B0604020202020204" pitchFamily="34" charset="0"/>
                <a:cs typeface="Arial" panose="020B0604020202020204" pitchFamily="34" charset="0"/>
              </a:rPr>
              <a:t>С использованием нового оборудования Центров создается 3</a:t>
            </a:r>
            <a:r>
              <a:rPr lang="en-US" sz="1450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ru-RU" sz="1450" dirty="0" smtClean="0">
                <a:latin typeface="Arial" panose="020B0604020202020204" pitchFamily="34" charset="0"/>
                <a:cs typeface="Arial" panose="020B0604020202020204" pitchFamily="34" charset="0"/>
              </a:rPr>
              <a:t> модель (прототип)</a:t>
            </a:r>
            <a:endParaRPr lang="ru-RU" sz="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378802" y="2951682"/>
            <a:ext cx="4067643" cy="76174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144000" indent="-144000" algn="just">
              <a:buFont typeface="Wingdings" panose="05000000000000000000" pitchFamily="2" charset="2"/>
              <a:buChar char="§"/>
            </a:pPr>
            <a:r>
              <a:rPr lang="ru-RU" sz="1450" dirty="0" smtClean="0">
                <a:latin typeface="Arial" panose="020B0604020202020204" pitchFamily="34" charset="0"/>
                <a:cs typeface="Arial" panose="020B0604020202020204" pitchFamily="34" charset="0"/>
              </a:rPr>
              <a:t>С использованием высокотехнологичного оборудования изготавливается ранее созданная модель (прототип)</a:t>
            </a:r>
            <a:endParaRPr lang="ru-RU" sz="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320" y="3836200"/>
            <a:ext cx="3734205" cy="2484358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8863286" y="4226598"/>
            <a:ext cx="3002254" cy="143116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144000" indent="-144000" algn="just">
              <a:buFont typeface="Wingdings" panose="05000000000000000000" pitchFamily="2" charset="2"/>
              <a:buChar char="§"/>
            </a:pPr>
            <a:r>
              <a:rPr lang="ru-RU" sz="1450" dirty="0">
                <a:latin typeface="Arial" panose="020B0604020202020204" pitchFamily="34" charset="0"/>
                <a:cs typeface="Arial" panose="020B0604020202020204" pitchFamily="34" charset="0"/>
              </a:rPr>
              <a:t>Доработка/ Усовершенствование </a:t>
            </a:r>
            <a:r>
              <a:rPr lang="ru-RU" sz="1450" dirty="0" smtClean="0">
                <a:latin typeface="Arial" panose="020B0604020202020204" pitchFamily="34" charset="0"/>
                <a:cs typeface="Arial" panose="020B0604020202020204" pitchFamily="34" charset="0"/>
              </a:rPr>
              <a:t>модели</a:t>
            </a:r>
          </a:p>
          <a:p>
            <a:pPr marL="144000" indent="-144000" algn="just">
              <a:buFont typeface="Wingdings" panose="05000000000000000000" pitchFamily="2" charset="2"/>
              <a:buChar char="§"/>
            </a:pPr>
            <a:endParaRPr lang="ru-RU" sz="14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4000" indent="-144000" algn="just">
              <a:buFont typeface="Wingdings" panose="05000000000000000000" pitchFamily="2" charset="2"/>
              <a:buChar char="§"/>
            </a:pPr>
            <a:endParaRPr lang="ru-RU" sz="14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4000" indent="-144000" algn="just">
              <a:buFont typeface="Wingdings" panose="05000000000000000000" pitchFamily="2" charset="2"/>
              <a:buChar char="§"/>
            </a:pPr>
            <a:endParaRPr lang="ru-RU" sz="14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50" dirty="0" smtClean="0">
                <a:latin typeface="Arial" panose="020B0604020202020204" pitchFamily="34" charset="0"/>
                <a:cs typeface="Arial" panose="020B0604020202020204" pitchFamily="34" charset="0"/>
              </a:rPr>
              <a:t>Готовый продукт</a:t>
            </a:r>
            <a:endParaRPr lang="ru-RU" sz="1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2" name="Группа 31"/>
          <p:cNvGrpSpPr/>
          <p:nvPr/>
        </p:nvGrpSpPr>
        <p:grpSpPr>
          <a:xfrm>
            <a:off x="8646256" y="932102"/>
            <a:ext cx="3219284" cy="3014028"/>
            <a:chOff x="8646256" y="932102"/>
            <a:chExt cx="3219284" cy="3014028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958" t="3339" r="29653" b="12213"/>
            <a:stretch/>
          </p:blipFill>
          <p:spPr>
            <a:xfrm>
              <a:off x="8646256" y="932102"/>
              <a:ext cx="3219284" cy="3014028"/>
            </a:xfrm>
            <a:prstGeom prst="rect">
              <a:avLst/>
            </a:prstGeom>
          </p:spPr>
        </p:pic>
        <p:sp>
          <p:nvSpPr>
            <p:cNvPr id="30" name="Прямоугольник 29"/>
            <p:cNvSpPr/>
            <p:nvPr/>
          </p:nvSpPr>
          <p:spPr>
            <a:xfrm>
              <a:off x="9514290" y="967506"/>
              <a:ext cx="618925" cy="603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4" name="Штриховая стрелка вправо 33"/>
          <p:cNvSpPr/>
          <p:nvPr/>
        </p:nvSpPr>
        <p:spPr>
          <a:xfrm rot="5400000">
            <a:off x="10128461" y="4912542"/>
            <a:ext cx="471905" cy="331674"/>
          </a:xfrm>
          <a:prstGeom prst="stripedRightArrow">
            <a:avLst>
              <a:gd name="adj1" fmla="val 50000"/>
              <a:gd name="adj2" fmla="val 64027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73329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17058" y="2432100"/>
            <a:ext cx="5583333" cy="1292662"/>
          </a:xfrm>
          <a:prstGeom prst="rect">
            <a:avLst/>
          </a:prstGeom>
          <a:solidFill>
            <a:srgbClr val="F7F7F7"/>
          </a:solidFill>
          <a:ln w="3175">
            <a:solidFill>
              <a:srgbClr val="F2F2F2"/>
            </a:solidFill>
            <a:prstDash val="lgDash"/>
          </a:ln>
        </p:spPr>
        <p:txBody>
          <a:bodyPr wrap="square" anchor="ctr">
            <a:spAutoFit/>
          </a:bodyPr>
          <a:lstStyle/>
          <a:p>
            <a:pPr algn="just" fontAlgn="base"/>
            <a:r>
              <a:rPr lang="ru-RU" sz="1000" b="1" dirty="0" smtClean="0">
                <a:solidFill>
                  <a:srgbClr val="108198"/>
                </a:solidFill>
                <a:latin typeface="Arial" panose="020B0604020202020204" pitchFamily="34" charset="0"/>
              </a:rPr>
              <a:t>1. ОБРАЗОВАТЕЛЬНО-ОТРАСЛЕВЫЕ </a:t>
            </a:r>
            <a:r>
              <a:rPr lang="ru-RU" sz="1000" b="1" dirty="0">
                <a:solidFill>
                  <a:srgbClr val="108198"/>
                </a:solidFill>
                <a:latin typeface="Arial" panose="020B0604020202020204" pitchFamily="34" charset="0"/>
              </a:rPr>
              <a:t>КЛАСТЕРЫ ТОМСКОЙ </a:t>
            </a:r>
            <a:r>
              <a:rPr lang="ru-RU" sz="1000" b="1" dirty="0" smtClean="0">
                <a:solidFill>
                  <a:srgbClr val="108198"/>
                </a:solidFill>
                <a:latin typeface="Arial" panose="020B0604020202020204" pitchFamily="34" charset="0"/>
              </a:rPr>
              <a:t>ОБЛАСТИ ДЛЯ РАСКРЫТИЯ ИНДИВИДУАЛЬНЫХ СПОСОБНОСТЕЙ ШКОЛЬНИКОВ ПРИ ОСОЗНАННОМ ВЫБОРЕ ПРОФЕССИОНАЛЬНОЙ ОБРАЗОВАТЕЛЬНОЙ ТРАЕКТОРИИ</a:t>
            </a:r>
          </a:p>
          <a:p>
            <a:pPr fontAlgn="base"/>
            <a:endParaRPr lang="ru-RU" sz="500" b="1" i="0" dirty="0" smtClean="0">
              <a:solidFill>
                <a:srgbClr val="2D2D2D"/>
              </a:solidFill>
              <a:effectLst/>
              <a:latin typeface="Arial" panose="020B0604020202020204" pitchFamily="34" charset="0"/>
            </a:endParaRPr>
          </a:p>
          <a:p>
            <a:pPr fontAlgn="base"/>
            <a:endParaRPr lang="ru-RU" sz="100" b="1" dirty="0">
              <a:solidFill>
                <a:srgbClr val="2D2D2D"/>
              </a:solidFill>
              <a:latin typeface="Arial" panose="020B0604020202020204" pitchFamily="34" charset="0"/>
            </a:endParaRPr>
          </a:p>
          <a:p>
            <a:pPr fontAlgn="base"/>
            <a:endParaRPr lang="ru-RU" sz="800" b="1" i="0" dirty="0" smtClean="0">
              <a:solidFill>
                <a:srgbClr val="2D2D2D"/>
              </a:solidFill>
              <a:effectLst/>
              <a:latin typeface="Arial" panose="020B0604020202020204" pitchFamily="34" charset="0"/>
            </a:endParaRPr>
          </a:p>
          <a:p>
            <a:pPr fontAlgn="base"/>
            <a:endParaRPr lang="ru-RU" sz="800" b="1" dirty="0">
              <a:solidFill>
                <a:srgbClr val="2D2D2D"/>
              </a:solidFill>
              <a:latin typeface="Arial" panose="020B0604020202020204" pitchFamily="34" charset="0"/>
            </a:endParaRPr>
          </a:p>
          <a:p>
            <a:pPr fontAlgn="base"/>
            <a:endParaRPr lang="ru-RU" sz="800" b="1" i="0" dirty="0" smtClean="0">
              <a:solidFill>
                <a:srgbClr val="2D2D2D"/>
              </a:solidFill>
              <a:effectLst/>
              <a:latin typeface="Arial" panose="020B0604020202020204" pitchFamily="34" charset="0"/>
            </a:endParaRPr>
          </a:p>
          <a:p>
            <a:pPr fontAlgn="base"/>
            <a:endParaRPr lang="ru-RU" sz="800" b="1" dirty="0">
              <a:solidFill>
                <a:srgbClr val="2D2D2D"/>
              </a:solidFill>
              <a:latin typeface="Arial" panose="020B0604020202020204" pitchFamily="34" charset="0"/>
            </a:endParaRPr>
          </a:p>
          <a:p>
            <a:pPr fontAlgn="base"/>
            <a:endParaRPr lang="ru-RU" sz="800" b="1" i="0" dirty="0" smtClean="0">
              <a:solidFill>
                <a:srgbClr val="2D2D2D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0523" y="3796023"/>
            <a:ext cx="5579868" cy="1546577"/>
          </a:xfrm>
          <a:prstGeom prst="rect">
            <a:avLst/>
          </a:prstGeom>
          <a:solidFill>
            <a:srgbClr val="FDFDFD"/>
          </a:solidFill>
          <a:ln w="3175">
            <a:solidFill>
              <a:srgbClr val="F2F2F2"/>
            </a:solidFill>
            <a:prstDash val="lgDash"/>
          </a:ln>
        </p:spPr>
        <p:txBody>
          <a:bodyPr wrap="square" anchor="ctr">
            <a:spAutoFit/>
          </a:bodyPr>
          <a:lstStyle/>
          <a:p>
            <a:pPr fontAlgn="base"/>
            <a:r>
              <a:rPr lang="ru-RU" sz="800" b="1" dirty="0" smtClean="0">
                <a:solidFill>
                  <a:srgbClr val="2D2D2D"/>
                </a:solidFill>
                <a:latin typeface="Arial" panose="020B0604020202020204" pitchFamily="34" charset="0"/>
              </a:rPr>
              <a:t>Задачи:</a:t>
            </a:r>
          </a:p>
          <a:p>
            <a:pPr fontAlgn="base"/>
            <a:endParaRPr lang="ru-RU" sz="200" b="1" dirty="0">
              <a:solidFill>
                <a:srgbClr val="2D2D2D"/>
              </a:solidFill>
              <a:latin typeface="Arial" panose="020B0604020202020204" pitchFamily="34" charset="0"/>
            </a:endParaRPr>
          </a:p>
          <a:p>
            <a:pPr marL="180000" indent="-180000" algn="just" fontAlgn="base">
              <a:buFont typeface="Wingdings" panose="05000000000000000000" pitchFamily="2" charset="2"/>
              <a:buChar char="§"/>
            </a:pPr>
            <a:r>
              <a:rPr lang="ru-RU" sz="650" dirty="0">
                <a:solidFill>
                  <a:srgbClr val="2D2D2D"/>
                </a:solidFill>
                <a:latin typeface="Arial" panose="020B0604020202020204" pitchFamily="34" charset="0"/>
              </a:rPr>
              <a:t>Разработка и реализация дополнительных образовательных программ с учетом территориально-экономических особенностей развития </a:t>
            </a:r>
            <a:r>
              <a:rPr lang="ru-RU" sz="650" dirty="0" smtClean="0">
                <a:solidFill>
                  <a:srgbClr val="2D2D2D"/>
                </a:solidFill>
                <a:latin typeface="Arial" panose="020B0604020202020204" pitchFamily="34" charset="0"/>
              </a:rPr>
              <a:t>муниципалитета</a:t>
            </a:r>
            <a:endParaRPr lang="ru-RU" sz="650" dirty="0">
              <a:solidFill>
                <a:srgbClr val="2D2D2D"/>
              </a:solidFill>
              <a:latin typeface="Arial" panose="020B0604020202020204" pitchFamily="34" charset="0"/>
            </a:endParaRPr>
          </a:p>
          <a:p>
            <a:pPr marL="180000" indent="-180000" algn="just" fontAlgn="base">
              <a:buFont typeface="Wingdings" panose="05000000000000000000" pitchFamily="2" charset="2"/>
              <a:buChar char="§"/>
            </a:pPr>
            <a:r>
              <a:rPr lang="ru-RU" sz="650" dirty="0">
                <a:solidFill>
                  <a:srgbClr val="2D2D2D"/>
                </a:solidFill>
                <a:latin typeface="Arial" panose="020B0604020202020204" pitchFamily="34" charset="0"/>
              </a:rPr>
              <a:t>Вовлечение обучающихся и педагогических работников в совместную проектную деятельность с учетом территориально-экономических особенностей развития муниципалитета</a:t>
            </a:r>
          </a:p>
          <a:p>
            <a:pPr marL="180000" indent="-180000" algn="just" fontAlgn="base">
              <a:buFont typeface="Wingdings" panose="05000000000000000000" pitchFamily="2" charset="2"/>
              <a:buChar char="§"/>
            </a:pPr>
            <a:r>
              <a:rPr lang="ru-RU" sz="650" dirty="0">
                <a:solidFill>
                  <a:srgbClr val="2D2D2D"/>
                </a:solidFill>
                <a:latin typeface="Arial" panose="020B0604020202020204" pitchFamily="34" charset="0"/>
              </a:rPr>
              <a:t>Внедрение обновленного содержания преподавания предметных областей «Технология» в сетевой </a:t>
            </a:r>
            <a:r>
              <a:rPr lang="ru-RU" sz="650" dirty="0" smtClean="0">
                <a:solidFill>
                  <a:srgbClr val="2D2D2D"/>
                </a:solidFill>
                <a:latin typeface="Arial" panose="020B0604020202020204" pitchFamily="34" charset="0"/>
              </a:rPr>
              <a:t>форме</a:t>
            </a:r>
            <a:endParaRPr lang="ru-RU" sz="650" dirty="0">
              <a:solidFill>
                <a:srgbClr val="2D2D2D"/>
              </a:solidFill>
              <a:latin typeface="Arial" panose="020B0604020202020204" pitchFamily="34" charset="0"/>
            </a:endParaRPr>
          </a:p>
          <a:p>
            <a:pPr marL="180000" indent="-180000" algn="just" fontAlgn="base">
              <a:buFont typeface="Wingdings" panose="05000000000000000000" pitchFamily="2" charset="2"/>
              <a:buChar char="§"/>
            </a:pPr>
            <a:r>
              <a:rPr lang="ru-RU" sz="650" dirty="0">
                <a:solidFill>
                  <a:srgbClr val="2D2D2D"/>
                </a:solidFill>
                <a:latin typeface="Arial" panose="020B0604020202020204" pitchFamily="34" charset="0"/>
              </a:rPr>
              <a:t>Создание системы профориентации обучающихся, направленной на формирование осознанного профессионального выбора, личностного развития, повышения мотивации к учебной деятельности с учетом территориально-экономических особенностей развития муниципалитета</a:t>
            </a:r>
          </a:p>
          <a:p>
            <a:pPr marL="180000" indent="-180000" algn="just" fontAlgn="base">
              <a:buFont typeface="Wingdings" panose="05000000000000000000" pitchFamily="2" charset="2"/>
              <a:buChar char="§"/>
            </a:pPr>
            <a:r>
              <a:rPr lang="ru-RU" sz="650" dirty="0">
                <a:solidFill>
                  <a:srgbClr val="2D2D2D"/>
                </a:solidFill>
                <a:latin typeface="Arial" panose="020B0604020202020204" pitchFamily="34" charset="0"/>
              </a:rPr>
              <a:t>Формирование первичных предпринимательских компетенций у </a:t>
            </a:r>
            <a:r>
              <a:rPr lang="ru-RU" sz="650" dirty="0" smtClean="0">
                <a:solidFill>
                  <a:srgbClr val="2D2D2D"/>
                </a:solidFill>
                <a:latin typeface="Arial" panose="020B0604020202020204" pitchFamily="34" charset="0"/>
              </a:rPr>
              <a:t>обучающихся</a:t>
            </a:r>
            <a:endParaRPr lang="ru-RU" sz="650" dirty="0">
              <a:solidFill>
                <a:srgbClr val="2D2D2D"/>
              </a:solidFill>
              <a:latin typeface="Arial" panose="020B0604020202020204" pitchFamily="34" charset="0"/>
            </a:endParaRPr>
          </a:p>
          <a:p>
            <a:pPr marL="180000" indent="-180000" algn="just" fontAlgn="base">
              <a:buFont typeface="Wingdings" panose="05000000000000000000" pitchFamily="2" charset="2"/>
              <a:buChar char="§"/>
            </a:pPr>
            <a:r>
              <a:rPr lang="ru-RU" sz="650" dirty="0">
                <a:solidFill>
                  <a:srgbClr val="2D2D2D"/>
                </a:solidFill>
                <a:latin typeface="Arial" panose="020B0604020202020204" pitchFamily="34" charset="0"/>
              </a:rPr>
              <a:t>Реализация комплекса мер по непрерывному развитию педагогических работников и управленческих кадров, включая руководителей и педагогических работников Центра «Точка роста</a:t>
            </a:r>
            <a:r>
              <a:rPr lang="ru-RU" sz="650" dirty="0" smtClean="0">
                <a:solidFill>
                  <a:srgbClr val="2D2D2D"/>
                </a:solidFill>
                <a:latin typeface="Arial" panose="020B0604020202020204" pitchFamily="34" charset="0"/>
              </a:rPr>
              <a:t>»</a:t>
            </a:r>
            <a:endParaRPr lang="ru-RU" sz="650" dirty="0">
              <a:solidFill>
                <a:srgbClr val="2D2D2D"/>
              </a:solidFill>
              <a:latin typeface="Arial" panose="020B0604020202020204" pitchFamily="34" charset="0"/>
            </a:endParaRPr>
          </a:p>
          <a:p>
            <a:pPr marL="180000" indent="-180000" algn="just" fontAlgn="base">
              <a:buFont typeface="Wingdings" panose="05000000000000000000" pitchFamily="2" charset="2"/>
              <a:buChar char="§"/>
            </a:pPr>
            <a:r>
              <a:rPr lang="ru-RU" sz="650" dirty="0">
                <a:solidFill>
                  <a:srgbClr val="2D2D2D"/>
                </a:solidFill>
                <a:latin typeface="Arial" panose="020B0604020202020204" pitchFamily="34" charset="0"/>
              </a:rPr>
              <a:t>Вовлечение родительской общественности в мероприятия, проводимые с учетом территориально-экономических особенностей муниципалитета, в котором располагается Центр «Точка роста</a:t>
            </a:r>
            <a:r>
              <a:rPr lang="ru-RU" sz="650" dirty="0" smtClean="0">
                <a:solidFill>
                  <a:srgbClr val="2D2D2D"/>
                </a:solidFill>
                <a:latin typeface="Arial" panose="020B0604020202020204" pitchFamily="34" charset="0"/>
              </a:rPr>
              <a:t>»</a:t>
            </a:r>
            <a:endParaRPr lang="ru-RU" sz="650" dirty="0">
              <a:solidFill>
                <a:srgbClr val="2D2D2D"/>
              </a:solidFill>
              <a:latin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313594" y="2426333"/>
            <a:ext cx="5583333" cy="1215717"/>
          </a:xfrm>
          <a:prstGeom prst="rect">
            <a:avLst/>
          </a:prstGeom>
          <a:solidFill>
            <a:srgbClr val="F7F7F7"/>
          </a:solidFill>
          <a:ln w="3175">
            <a:solidFill>
              <a:srgbClr val="F2F2F2"/>
            </a:solidFill>
            <a:prstDash val="lgDash"/>
          </a:ln>
        </p:spPr>
        <p:txBody>
          <a:bodyPr wrap="square" anchor="ctr">
            <a:spAutoFit/>
          </a:bodyPr>
          <a:lstStyle/>
          <a:p>
            <a:pPr algn="just" fontAlgn="base"/>
            <a:r>
              <a:rPr lang="ru-RU" sz="1000" b="1" dirty="0" smtClean="0">
                <a:solidFill>
                  <a:srgbClr val="108198"/>
                </a:solidFill>
                <a:latin typeface="Arial" panose="020B0604020202020204" pitchFamily="34" charset="0"/>
              </a:rPr>
              <a:t>2. РЕАЛИЗАЦИЯ </a:t>
            </a:r>
            <a:r>
              <a:rPr lang="ru-RU" sz="1000" b="1" dirty="0">
                <a:solidFill>
                  <a:srgbClr val="108198"/>
                </a:solidFill>
                <a:latin typeface="Arial" panose="020B0604020202020204" pitchFamily="34" charset="0"/>
              </a:rPr>
              <a:t>ПРОЕКТА «ТЕРРИТОРИЯ ИНТЕЛЛЕКТА» </a:t>
            </a:r>
            <a:r>
              <a:rPr lang="ru-RU" sz="1000" b="1" dirty="0" smtClean="0">
                <a:solidFill>
                  <a:srgbClr val="108198"/>
                </a:solidFill>
                <a:latin typeface="Arial" panose="020B0604020202020204" pitchFamily="34" charset="0"/>
              </a:rPr>
              <a:t>С УЧАСТИЕМ ЦЕНТРОВ «ТОЧКА РОСТА»</a:t>
            </a:r>
          </a:p>
          <a:p>
            <a:pPr algn="just" fontAlgn="base"/>
            <a:endParaRPr lang="ru-RU" sz="100" b="1" dirty="0" smtClean="0">
              <a:solidFill>
                <a:srgbClr val="C80000"/>
              </a:solidFill>
              <a:latin typeface="Arial" panose="020B0604020202020204" pitchFamily="34" charset="0"/>
            </a:endParaRPr>
          </a:p>
          <a:p>
            <a:pPr algn="just" fontAlgn="base"/>
            <a:endParaRPr lang="ru-RU" sz="100" b="1" dirty="0">
              <a:solidFill>
                <a:srgbClr val="2D2D2D"/>
              </a:solidFill>
              <a:latin typeface="Arial" panose="020B0604020202020204" pitchFamily="34" charset="0"/>
            </a:endParaRPr>
          </a:p>
          <a:p>
            <a:pPr fontAlgn="base"/>
            <a:endParaRPr lang="ru-RU" sz="200" b="1" i="0" dirty="0" smtClean="0">
              <a:solidFill>
                <a:srgbClr val="2D2D2D"/>
              </a:solidFill>
              <a:effectLst/>
              <a:latin typeface="Arial" panose="020B0604020202020204" pitchFamily="34" charset="0"/>
            </a:endParaRPr>
          </a:p>
          <a:p>
            <a:pPr fontAlgn="base"/>
            <a:endParaRPr lang="ru-RU" sz="100" b="1" dirty="0">
              <a:solidFill>
                <a:srgbClr val="2D2D2D"/>
              </a:solidFill>
              <a:latin typeface="Arial" panose="020B0604020202020204" pitchFamily="34" charset="0"/>
            </a:endParaRPr>
          </a:p>
          <a:p>
            <a:pPr fontAlgn="base"/>
            <a:endParaRPr lang="ru-RU" sz="100" b="1" i="0" dirty="0" smtClean="0">
              <a:solidFill>
                <a:srgbClr val="2D2D2D"/>
              </a:solidFill>
              <a:effectLst/>
              <a:latin typeface="Arial" panose="020B0604020202020204" pitchFamily="34" charset="0"/>
            </a:endParaRPr>
          </a:p>
          <a:p>
            <a:pPr fontAlgn="base"/>
            <a:endParaRPr lang="ru-RU" sz="100" b="1" dirty="0">
              <a:solidFill>
                <a:srgbClr val="2D2D2D"/>
              </a:solidFill>
              <a:latin typeface="Arial" panose="020B0604020202020204" pitchFamily="34" charset="0"/>
            </a:endParaRPr>
          </a:p>
          <a:p>
            <a:pPr fontAlgn="base"/>
            <a:endParaRPr lang="ru-RU" sz="100" b="1" i="0" dirty="0" smtClean="0">
              <a:solidFill>
                <a:srgbClr val="2D2D2D"/>
              </a:solidFill>
              <a:effectLst/>
              <a:latin typeface="Arial" panose="020B0604020202020204" pitchFamily="34" charset="0"/>
            </a:endParaRPr>
          </a:p>
          <a:p>
            <a:pPr fontAlgn="base"/>
            <a:endParaRPr lang="ru-RU" sz="100" b="1" dirty="0">
              <a:solidFill>
                <a:srgbClr val="2D2D2D"/>
              </a:solidFill>
              <a:latin typeface="Arial" panose="020B0604020202020204" pitchFamily="34" charset="0"/>
            </a:endParaRPr>
          </a:p>
          <a:p>
            <a:pPr fontAlgn="base"/>
            <a:endParaRPr lang="ru-RU" sz="100" b="1" i="0" dirty="0" smtClean="0">
              <a:solidFill>
                <a:srgbClr val="2D2D2D"/>
              </a:solidFill>
              <a:effectLst/>
              <a:latin typeface="Arial" panose="020B0604020202020204" pitchFamily="34" charset="0"/>
            </a:endParaRPr>
          </a:p>
          <a:p>
            <a:pPr fontAlgn="base"/>
            <a:endParaRPr lang="ru-RU" sz="100" b="1" dirty="0">
              <a:solidFill>
                <a:srgbClr val="2D2D2D"/>
              </a:solidFill>
              <a:latin typeface="Arial" panose="020B0604020202020204" pitchFamily="34" charset="0"/>
            </a:endParaRPr>
          </a:p>
          <a:p>
            <a:pPr fontAlgn="base"/>
            <a:endParaRPr lang="ru-RU" sz="100" b="1" i="0" dirty="0" smtClean="0">
              <a:solidFill>
                <a:srgbClr val="2D2D2D"/>
              </a:solidFill>
              <a:effectLst/>
              <a:latin typeface="Arial" panose="020B0604020202020204" pitchFamily="34" charset="0"/>
            </a:endParaRPr>
          </a:p>
          <a:p>
            <a:pPr fontAlgn="base"/>
            <a:endParaRPr lang="ru-RU" sz="1000" b="1" i="0" dirty="0" smtClean="0">
              <a:solidFill>
                <a:srgbClr val="2D2D2D"/>
              </a:solidFill>
              <a:effectLst/>
              <a:latin typeface="Arial" panose="020B0604020202020204" pitchFamily="34" charset="0"/>
            </a:endParaRPr>
          </a:p>
          <a:p>
            <a:pPr fontAlgn="base"/>
            <a:endParaRPr lang="ru-RU" sz="1000" b="1" dirty="0">
              <a:solidFill>
                <a:srgbClr val="2D2D2D"/>
              </a:solidFill>
              <a:latin typeface="Arial" panose="020B0604020202020204" pitchFamily="34" charset="0"/>
            </a:endParaRPr>
          </a:p>
          <a:p>
            <a:pPr fontAlgn="base"/>
            <a:endParaRPr lang="ru-RU" sz="1000" b="1" i="0" dirty="0" smtClean="0">
              <a:solidFill>
                <a:srgbClr val="2D2D2D"/>
              </a:solidFill>
              <a:effectLst/>
              <a:latin typeface="Arial" panose="020B0604020202020204" pitchFamily="34" charset="0"/>
            </a:endParaRPr>
          </a:p>
          <a:p>
            <a:pPr fontAlgn="base"/>
            <a:endParaRPr lang="ru-RU" sz="1000" b="1" i="0" dirty="0" smtClean="0">
              <a:solidFill>
                <a:srgbClr val="2D2D2D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321466" y="3717702"/>
            <a:ext cx="5594497" cy="1523494"/>
          </a:xfrm>
          <a:prstGeom prst="rect">
            <a:avLst/>
          </a:prstGeom>
          <a:solidFill>
            <a:srgbClr val="FDFDFD"/>
          </a:solidFill>
          <a:ln w="3175">
            <a:solidFill>
              <a:srgbClr val="F2F2F2"/>
            </a:solidFill>
            <a:prstDash val="lgDash"/>
          </a:ln>
        </p:spPr>
        <p:txBody>
          <a:bodyPr wrap="square" anchor="ctr">
            <a:spAutoFit/>
          </a:bodyPr>
          <a:lstStyle/>
          <a:p>
            <a:pPr algn="just" fontAlgn="base"/>
            <a:r>
              <a:rPr lang="ru-RU" sz="800" b="1" dirty="0" smtClean="0">
                <a:solidFill>
                  <a:srgbClr val="2D2D2D"/>
                </a:solidFill>
                <a:latin typeface="Arial" panose="020B0604020202020204" pitchFamily="34" charset="0"/>
              </a:rPr>
              <a:t>Задачи:</a:t>
            </a:r>
          </a:p>
          <a:p>
            <a:pPr algn="just" fontAlgn="base"/>
            <a:endParaRPr lang="ru-RU" sz="200" b="1" dirty="0">
              <a:solidFill>
                <a:srgbClr val="2D2D2D"/>
              </a:solidFill>
              <a:latin typeface="Arial" panose="020B0604020202020204" pitchFamily="34" charset="0"/>
            </a:endParaRPr>
          </a:p>
          <a:p>
            <a:pPr marL="180000" indent="-180000" algn="just" fontAlgn="base">
              <a:buFont typeface="Wingdings" panose="05000000000000000000" pitchFamily="2" charset="2"/>
              <a:buChar char="§"/>
            </a:pPr>
            <a:r>
              <a:rPr lang="ru-RU" sz="700" dirty="0">
                <a:solidFill>
                  <a:srgbClr val="2D2D2D"/>
                </a:solidFill>
                <a:latin typeface="Arial" panose="020B0604020202020204" pitchFamily="34" charset="0"/>
              </a:rPr>
              <a:t>Построение индивидуальных образовательных траекторий школьников по выбранным профессиональным компетенциям </a:t>
            </a:r>
          </a:p>
          <a:p>
            <a:pPr marL="180000" indent="-180000" algn="just" fontAlgn="base">
              <a:buFont typeface="Wingdings" panose="05000000000000000000" pitchFamily="2" charset="2"/>
              <a:buChar char="§"/>
            </a:pPr>
            <a:endParaRPr lang="ru-RU" sz="300" dirty="0">
              <a:solidFill>
                <a:srgbClr val="2D2D2D"/>
              </a:solidFill>
              <a:latin typeface="Arial" panose="020B0604020202020204" pitchFamily="34" charset="0"/>
            </a:endParaRPr>
          </a:p>
          <a:p>
            <a:pPr marL="180000" indent="-180000" algn="just" fontAlgn="base">
              <a:buFont typeface="Wingdings" panose="05000000000000000000" pitchFamily="2" charset="2"/>
              <a:buChar char="§"/>
            </a:pPr>
            <a:r>
              <a:rPr lang="ru-RU" sz="700" dirty="0">
                <a:solidFill>
                  <a:srgbClr val="2D2D2D"/>
                </a:solidFill>
                <a:latin typeface="Arial" panose="020B0604020202020204" pitchFamily="34" charset="0"/>
              </a:rPr>
              <a:t>Обеспечение внедрения обновленного содержания образования и методик преподавания предметной области «Технология», «Информатика»</a:t>
            </a:r>
          </a:p>
          <a:p>
            <a:pPr marL="180000" indent="-180000" algn="just" fontAlgn="base">
              <a:buFont typeface="Wingdings" panose="05000000000000000000" pitchFamily="2" charset="2"/>
              <a:buChar char="§"/>
            </a:pPr>
            <a:endParaRPr lang="ru-RU" sz="200" dirty="0" smtClean="0">
              <a:solidFill>
                <a:srgbClr val="2D2D2D"/>
              </a:solidFill>
              <a:latin typeface="Arial" panose="020B0604020202020204" pitchFamily="34" charset="0"/>
            </a:endParaRPr>
          </a:p>
          <a:p>
            <a:pPr marL="180000" indent="-180000" algn="just" fontAlgn="base">
              <a:buFont typeface="Wingdings" panose="05000000000000000000" pitchFamily="2" charset="2"/>
              <a:buChar char="§"/>
            </a:pPr>
            <a:r>
              <a:rPr lang="ru-RU" sz="700" dirty="0" smtClean="0">
                <a:solidFill>
                  <a:srgbClr val="2D2D2D"/>
                </a:solidFill>
                <a:latin typeface="Arial" panose="020B0604020202020204" pitchFamily="34" charset="0"/>
              </a:rPr>
              <a:t>Участие школьников в реализации реальных проектов от предприятий Томской области</a:t>
            </a:r>
          </a:p>
          <a:p>
            <a:pPr marL="180000" indent="-180000" algn="just" fontAlgn="base">
              <a:buFont typeface="Wingdings" panose="05000000000000000000" pitchFamily="2" charset="2"/>
              <a:buChar char="§"/>
            </a:pPr>
            <a:endParaRPr lang="ru-RU" sz="100" dirty="0">
              <a:solidFill>
                <a:srgbClr val="2D2D2D"/>
              </a:solidFill>
              <a:latin typeface="Arial" panose="020B0604020202020204" pitchFamily="34" charset="0"/>
            </a:endParaRPr>
          </a:p>
          <a:p>
            <a:pPr marL="180000" indent="-180000" algn="just" fontAlgn="base">
              <a:buFont typeface="Wingdings" panose="05000000000000000000" pitchFamily="2" charset="2"/>
              <a:buChar char="§"/>
            </a:pPr>
            <a:r>
              <a:rPr lang="ru-RU" sz="700" dirty="0" smtClean="0">
                <a:solidFill>
                  <a:srgbClr val="2D2D2D"/>
                </a:solidFill>
                <a:latin typeface="Arial" panose="020B0604020202020204" pitchFamily="34" charset="0"/>
              </a:rPr>
              <a:t>Создание и апробация внедрение </a:t>
            </a:r>
            <a:r>
              <a:rPr lang="ru-RU" sz="700" dirty="0">
                <a:solidFill>
                  <a:srgbClr val="2D2D2D"/>
                </a:solidFill>
                <a:latin typeface="Arial" panose="020B0604020202020204" pitchFamily="34" charset="0"/>
              </a:rPr>
              <a:t>модели равного </a:t>
            </a:r>
            <a:r>
              <a:rPr lang="ru-RU" sz="700" dirty="0" smtClean="0">
                <a:solidFill>
                  <a:srgbClr val="2D2D2D"/>
                </a:solidFill>
                <a:latin typeface="Arial" panose="020B0604020202020204" pitchFamily="34" charset="0"/>
              </a:rPr>
              <a:t>доступа к </a:t>
            </a:r>
            <a:r>
              <a:rPr lang="ru-RU" sz="700" dirty="0">
                <a:solidFill>
                  <a:srgbClr val="2D2D2D"/>
                </a:solidFill>
                <a:latin typeface="Arial" panose="020B0604020202020204" pitchFamily="34" charset="0"/>
              </a:rPr>
              <a:t>современным </a:t>
            </a:r>
            <a:r>
              <a:rPr lang="ru-RU" sz="700" dirty="0" smtClean="0">
                <a:solidFill>
                  <a:srgbClr val="2D2D2D"/>
                </a:solidFill>
                <a:latin typeface="Arial" panose="020B0604020202020204" pitchFamily="34" charset="0"/>
              </a:rPr>
              <a:t>дополнительным общеразвивающим программам</a:t>
            </a:r>
          </a:p>
          <a:p>
            <a:pPr marL="180000" indent="-180000" algn="just" fontAlgn="base">
              <a:buFont typeface="Wingdings" panose="05000000000000000000" pitchFamily="2" charset="2"/>
              <a:buChar char="§"/>
            </a:pPr>
            <a:endParaRPr lang="ru-RU" sz="200" dirty="0" smtClean="0">
              <a:solidFill>
                <a:srgbClr val="2D2D2D"/>
              </a:solidFill>
              <a:latin typeface="Arial" panose="020B0604020202020204" pitchFamily="34" charset="0"/>
            </a:endParaRPr>
          </a:p>
          <a:p>
            <a:pPr marL="180000" indent="-180000" algn="just" fontAlgn="base">
              <a:buFont typeface="Wingdings" panose="05000000000000000000" pitchFamily="2" charset="2"/>
              <a:buChar char="§"/>
            </a:pPr>
            <a:r>
              <a:rPr lang="ru-RU" sz="700" dirty="0" smtClean="0">
                <a:solidFill>
                  <a:srgbClr val="2D2D2D"/>
                </a:solidFill>
                <a:latin typeface="Arial" panose="020B0604020202020204" pitchFamily="34" charset="0"/>
              </a:rPr>
              <a:t>Внедрение </a:t>
            </a:r>
            <a:r>
              <a:rPr lang="ru-RU" sz="700" dirty="0">
                <a:solidFill>
                  <a:srgbClr val="2D2D2D"/>
                </a:solidFill>
                <a:latin typeface="Arial" panose="020B0604020202020204" pitchFamily="34" charset="0"/>
              </a:rPr>
              <a:t>сетевых форм реализации дополнительных </a:t>
            </a:r>
            <a:r>
              <a:rPr lang="ru-RU" sz="700" dirty="0" smtClean="0">
                <a:solidFill>
                  <a:srgbClr val="2D2D2D"/>
                </a:solidFill>
                <a:latin typeface="Arial" panose="020B0604020202020204" pitchFamily="34" charset="0"/>
              </a:rPr>
              <a:t>общеразвивающих программ</a:t>
            </a:r>
          </a:p>
          <a:p>
            <a:pPr marL="180000" indent="-180000" algn="just" fontAlgn="base">
              <a:buFont typeface="Wingdings" panose="05000000000000000000" pitchFamily="2" charset="2"/>
              <a:buChar char="§"/>
            </a:pPr>
            <a:endParaRPr lang="ru-RU" sz="200" dirty="0">
              <a:solidFill>
                <a:srgbClr val="2D2D2D"/>
              </a:solidFill>
              <a:latin typeface="Arial" panose="020B0604020202020204" pitchFamily="34" charset="0"/>
            </a:endParaRPr>
          </a:p>
          <a:p>
            <a:pPr marL="180000" indent="-180000" algn="just" fontAlgn="base">
              <a:buFont typeface="Wingdings" panose="05000000000000000000" pitchFamily="2" charset="2"/>
              <a:buChar char="§"/>
            </a:pPr>
            <a:r>
              <a:rPr lang="ru-RU" sz="700" dirty="0">
                <a:solidFill>
                  <a:srgbClr val="2D2D2D"/>
                </a:solidFill>
                <a:latin typeface="Arial" panose="020B0604020202020204" pitchFamily="34" charset="0"/>
              </a:rPr>
              <a:t>Вовлечение обучающихся и педагогов в проектную </a:t>
            </a:r>
            <a:r>
              <a:rPr lang="ru-RU" sz="700" dirty="0" smtClean="0">
                <a:solidFill>
                  <a:srgbClr val="2D2D2D"/>
                </a:solidFill>
                <a:latin typeface="Arial" panose="020B0604020202020204" pitchFamily="34" charset="0"/>
              </a:rPr>
              <a:t>деятельность</a:t>
            </a:r>
          </a:p>
          <a:p>
            <a:pPr marL="180000" indent="-180000" algn="just" fontAlgn="base">
              <a:buFont typeface="Wingdings" panose="05000000000000000000" pitchFamily="2" charset="2"/>
              <a:buChar char="§"/>
            </a:pPr>
            <a:endParaRPr lang="ru-RU" sz="200" dirty="0" smtClean="0">
              <a:solidFill>
                <a:srgbClr val="2D2D2D"/>
              </a:solidFill>
              <a:latin typeface="Arial" panose="020B0604020202020204" pitchFamily="34" charset="0"/>
            </a:endParaRPr>
          </a:p>
          <a:p>
            <a:pPr marL="180000" indent="-180000" algn="just" fontAlgn="base">
              <a:buFont typeface="Wingdings" panose="05000000000000000000" pitchFamily="2" charset="2"/>
              <a:buChar char="§"/>
            </a:pPr>
            <a:r>
              <a:rPr lang="ru-RU" sz="700" dirty="0" smtClean="0">
                <a:solidFill>
                  <a:srgbClr val="2D2D2D"/>
                </a:solidFill>
                <a:latin typeface="Arial" panose="020B0604020202020204" pitchFamily="34" charset="0"/>
              </a:rPr>
              <a:t>Обеспечение педагогов инструментами индивидуализации развития детей, вовлечение обучающихся в механизмы наставничества</a:t>
            </a:r>
            <a:endParaRPr lang="ru-RU" sz="700" dirty="0">
              <a:solidFill>
                <a:srgbClr val="2D2D2D"/>
              </a:solidFill>
              <a:latin typeface="Arial" panose="020B0604020202020204" pitchFamily="34" charset="0"/>
            </a:endParaRPr>
          </a:p>
          <a:p>
            <a:pPr marL="180000" indent="-180000" algn="just" fontAlgn="base">
              <a:buFont typeface="Wingdings" panose="05000000000000000000" pitchFamily="2" charset="2"/>
              <a:buChar char="§"/>
            </a:pPr>
            <a:endParaRPr lang="ru-RU" sz="100" dirty="0" smtClean="0">
              <a:solidFill>
                <a:srgbClr val="2D2D2D"/>
              </a:solidFill>
              <a:latin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25686" y="2978316"/>
            <a:ext cx="4853283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rgbClr val="F2F2F2"/>
            </a:solidFill>
            <a:prstDash val="lgDash"/>
          </a:ln>
        </p:spPr>
        <p:txBody>
          <a:bodyPr wrap="square" anchor="ctr">
            <a:spAutoFit/>
          </a:bodyPr>
          <a:lstStyle/>
          <a:p>
            <a:pPr fontAlgn="base"/>
            <a:r>
              <a:rPr lang="ru-RU" sz="1000" b="1" i="0" dirty="0" smtClean="0">
                <a:solidFill>
                  <a:srgbClr val="2D2D2D"/>
                </a:solidFill>
                <a:effectLst/>
                <a:latin typeface="Arial" panose="020B0604020202020204" pitchFamily="34" charset="0"/>
              </a:rPr>
              <a:t>Цель:</a:t>
            </a:r>
            <a:endParaRPr lang="ru-RU" sz="400" b="0" i="0" dirty="0" smtClean="0">
              <a:solidFill>
                <a:srgbClr val="2D2D2D"/>
              </a:solidFill>
              <a:effectLst/>
              <a:latin typeface="Arial" panose="020B0604020202020204" pitchFamily="34" charset="0"/>
            </a:endParaRPr>
          </a:p>
          <a:p>
            <a:pPr marL="285750" indent="-285750" fontAlgn="base">
              <a:buFont typeface="Wingdings" panose="05000000000000000000" pitchFamily="2" charset="2"/>
              <a:buChar char="§"/>
            </a:pPr>
            <a:endParaRPr lang="ru-RU" sz="300" b="0" i="0" dirty="0" smtClean="0">
              <a:solidFill>
                <a:srgbClr val="2D2D2D"/>
              </a:solidFill>
              <a:effectLst/>
              <a:latin typeface="Arial" panose="020B0604020202020204" pitchFamily="34" charset="0"/>
            </a:endParaRPr>
          </a:p>
          <a:p>
            <a:pPr marL="180000" indent="-180000" algn="just" fontAlgn="base">
              <a:buFont typeface="Wingdings" panose="05000000000000000000" pitchFamily="2" charset="2"/>
              <a:buChar char="§"/>
            </a:pPr>
            <a:r>
              <a:rPr lang="ru-RU" sz="900" dirty="0">
                <a:solidFill>
                  <a:srgbClr val="2D2D2D"/>
                </a:solidFill>
                <a:latin typeface="Arial" panose="020B0604020202020204" pitchFamily="34" charset="0"/>
              </a:rPr>
              <a:t>Создание единого образовательного пространства, для раскрытия индивидуальных способностей личности школьника, позволяющего сделать осознанный выбор профессиональной образовательной </a:t>
            </a:r>
            <a:r>
              <a:rPr lang="ru-RU" sz="900" dirty="0" smtClean="0">
                <a:solidFill>
                  <a:srgbClr val="2D2D2D"/>
                </a:solidFill>
                <a:latin typeface="Arial" panose="020B0604020202020204" pitchFamily="34" charset="0"/>
              </a:rPr>
              <a:t>траектории</a:t>
            </a:r>
            <a:endParaRPr lang="ru-RU" sz="900" b="1" dirty="0">
              <a:solidFill>
                <a:srgbClr val="2D2D2D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Picture 6" descr="https://trenermozga.ru/wp-content/uploads/2019/07/1-3.png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0" r="16827"/>
          <a:stretch/>
        </p:blipFill>
        <p:spPr bwMode="auto">
          <a:xfrm>
            <a:off x="463768" y="2992544"/>
            <a:ext cx="726184" cy="76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7019183" y="2846077"/>
            <a:ext cx="4852800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rgbClr val="F2F2F2"/>
            </a:solidFill>
            <a:prstDash val="lgDash"/>
          </a:ln>
        </p:spPr>
        <p:txBody>
          <a:bodyPr wrap="square" anchor="ctr">
            <a:spAutoFit/>
          </a:bodyPr>
          <a:lstStyle/>
          <a:p>
            <a:pPr fontAlgn="base"/>
            <a:r>
              <a:rPr lang="ru-RU" sz="1000" b="1" i="0" dirty="0" smtClean="0">
                <a:solidFill>
                  <a:srgbClr val="2D2D2D"/>
                </a:solidFill>
                <a:effectLst/>
                <a:latin typeface="Arial" panose="020B0604020202020204" pitchFamily="34" charset="0"/>
              </a:rPr>
              <a:t>Цель:</a:t>
            </a:r>
            <a:endParaRPr lang="ru-RU" sz="400" b="0" i="0" dirty="0" smtClean="0">
              <a:solidFill>
                <a:srgbClr val="2D2D2D"/>
              </a:solidFill>
              <a:effectLst/>
              <a:latin typeface="Arial" panose="020B0604020202020204" pitchFamily="34" charset="0"/>
            </a:endParaRPr>
          </a:p>
          <a:p>
            <a:pPr marL="285750" indent="-285750" fontAlgn="base">
              <a:buFont typeface="Wingdings" panose="05000000000000000000" pitchFamily="2" charset="2"/>
              <a:buChar char="§"/>
            </a:pPr>
            <a:endParaRPr lang="ru-RU" sz="300" b="0" i="0" dirty="0" smtClean="0">
              <a:solidFill>
                <a:srgbClr val="2D2D2D"/>
              </a:solidFill>
              <a:effectLst/>
              <a:latin typeface="Arial" panose="020B0604020202020204" pitchFamily="34" charset="0"/>
            </a:endParaRPr>
          </a:p>
          <a:p>
            <a:pPr marL="180000" indent="-180000" algn="just" fontAlgn="base">
              <a:buFont typeface="Wingdings" panose="05000000000000000000" pitchFamily="2" charset="2"/>
              <a:buChar char="§"/>
            </a:pPr>
            <a:r>
              <a:rPr lang="ru-RU" sz="900" b="0" i="0" dirty="0" smtClean="0">
                <a:solidFill>
                  <a:srgbClr val="2D2D2D"/>
                </a:solidFill>
                <a:effectLst/>
                <a:latin typeface="Arial" panose="020B0604020202020204" pitchFamily="34" charset="0"/>
              </a:rPr>
              <a:t>Создание </a:t>
            </a:r>
            <a:r>
              <a:rPr lang="ru-RU" sz="900" dirty="0" smtClean="0">
                <a:solidFill>
                  <a:srgbClr val="2D2D2D"/>
                </a:solidFill>
                <a:latin typeface="Arial" panose="020B0604020202020204" pitchFamily="34" charset="0"/>
              </a:rPr>
              <a:t>единого образовательного пространства для развития общекультурных компетенций, цифровой грамотности, проектной деятельности, творческой самореализации школьников</a:t>
            </a:r>
            <a:endParaRPr lang="ru-RU" sz="900" b="1" i="0" dirty="0" smtClean="0">
              <a:solidFill>
                <a:srgbClr val="2D2D2D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15326" y="686282"/>
            <a:ext cx="11481601" cy="1023357"/>
          </a:xfrm>
          <a:prstGeom prst="rect">
            <a:avLst/>
          </a:prstGeom>
          <a:solidFill>
            <a:srgbClr val="F7F7F7"/>
          </a:solidFill>
          <a:ln w="3175">
            <a:solidFill>
              <a:srgbClr val="F2F2F2"/>
            </a:solidFill>
            <a:prstDash val="lgDash"/>
          </a:ln>
        </p:spPr>
        <p:txBody>
          <a:bodyPr wrap="square" anchor="ctr">
            <a:spAutoFit/>
          </a:bodyPr>
          <a:lstStyle/>
          <a:p>
            <a:pPr fontAlgn="base"/>
            <a:r>
              <a:rPr lang="ru-RU" sz="1050" b="1" i="0" dirty="0" smtClean="0">
                <a:solidFill>
                  <a:srgbClr val="2D2D2D"/>
                </a:solidFill>
                <a:effectLst/>
                <a:latin typeface="Arial" panose="020B0604020202020204" pitchFamily="34" charset="0"/>
              </a:rPr>
              <a:t>Целями деятельности Центров являются: </a:t>
            </a:r>
            <a:r>
              <a:rPr lang="ru-RU" sz="900" i="0" dirty="0" smtClean="0">
                <a:solidFill>
                  <a:srgbClr val="2D2D2D"/>
                </a:solidFill>
                <a:effectLst/>
                <a:latin typeface="Arial" panose="020B0604020202020204" pitchFamily="34" charset="0"/>
              </a:rPr>
              <a:t>(ФП «Современная школа»)</a:t>
            </a:r>
            <a:endParaRPr lang="ru-RU" sz="300" i="0" dirty="0" smtClean="0">
              <a:solidFill>
                <a:srgbClr val="2D2D2D"/>
              </a:solidFill>
              <a:effectLst/>
              <a:latin typeface="Arial" panose="020B0604020202020204" pitchFamily="34" charset="0"/>
            </a:endParaRPr>
          </a:p>
          <a:p>
            <a:pPr marL="285750" indent="-285750" fontAlgn="base">
              <a:buFont typeface="Wingdings" panose="05000000000000000000" pitchFamily="2" charset="2"/>
              <a:buChar char="§"/>
            </a:pPr>
            <a:endParaRPr lang="ru-RU" sz="400" b="0" i="0" dirty="0" smtClean="0">
              <a:solidFill>
                <a:srgbClr val="2D2D2D"/>
              </a:solidFill>
              <a:effectLst/>
              <a:latin typeface="Arial" panose="020B0604020202020204" pitchFamily="34" charset="0"/>
            </a:endParaRPr>
          </a:p>
          <a:p>
            <a:pPr marL="180000" indent="-180000" algn="just" fontAlgn="base">
              <a:buFont typeface="Wingdings" panose="05000000000000000000" pitchFamily="2" charset="2"/>
              <a:buChar char="§"/>
            </a:pPr>
            <a:r>
              <a:rPr lang="ru-RU" sz="1000" b="0" i="0" dirty="0" smtClean="0">
                <a:solidFill>
                  <a:srgbClr val="2D2D2D"/>
                </a:solidFill>
                <a:effectLst/>
                <a:latin typeface="Arial" panose="020B0604020202020204" pitchFamily="34" charset="0"/>
              </a:rPr>
              <a:t>создание условий для </a:t>
            </a:r>
            <a:r>
              <a:rPr lang="ru-RU" sz="1000" b="1" i="0" dirty="0" smtClean="0">
                <a:solidFill>
                  <a:srgbClr val="2D2D2D"/>
                </a:solidFill>
                <a:effectLst/>
                <a:latin typeface="Arial" panose="020B0604020202020204" pitchFamily="34" charset="0"/>
              </a:rPr>
              <a:t>внедрения</a:t>
            </a:r>
            <a:r>
              <a:rPr lang="ru-RU" sz="1000" b="0" i="0" dirty="0" smtClean="0">
                <a:solidFill>
                  <a:srgbClr val="2D2D2D"/>
                </a:solidFill>
                <a:effectLst/>
                <a:latin typeface="Arial" panose="020B0604020202020204" pitchFamily="34" charset="0"/>
              </a:rPr>
              <a:t> на уровнях начального общего, основного общего и (или) среднего общего образования </a:t>
            </a:r>
            <a:r>
              <a:rPr lang="ru-RU" sz="1000" b="1" i="0" dirty="0" smtClean="0">
                <a:solidFill>
                  <a:srgbClr val="2D2D2D"/>
                </a:solidFill>
                <a:effectLst/>
                <a:latin typeface="Arial" panose="020B0604020202020204" pitchFamily="34" charset="0"/>
              </a:rPr>
              <a:t>новых методов обучения и воспитания, образовательных технологий</a:t>
            </a:r>
            <a:r>
              <a:rPr lang="ru-RU" sz="1000" b="0" i="0" dirty="0" smtClean="0">
                <a:solidFill>
                  <a:srgbClr val="2D2D2D"/>
                </a:solidFill>
                <a:effectLst/>
                <a:latin typeface="Arial" panose="020B0604020202020204" pitchFamily="34" charset="0"/>
              </a:rPr>
              <a:t>, обеспечивающих освоение обучающимися основных и дополнительных общеобразовательных </a:t>
            </a:r>
            <a:r>
              <a:rPr lang="ru-RU" sz="1000" b="1" i="0" dirty="0" smtClean="0">
                <a:solidFill>
                  <a:srgbClr val="2D2D2D"/>
                </a:solidFill>
                <a:effectLst/>
                <a:latin typeface="Arial" panose="020B0604020202020204" pitchFamily="34" charset="0"/>
              </a:rPr>
              <a:t>программ цифрового и гуманитарного профилей</a:t>
            </a:r>
          </a:p>
          <a:p>
            <a:pPr marL="180000" indent="-180000" algn="just" fontAlgn="base">
              <a:buFont typeface="Wingdings" panose="05000000000000000000" pitchFamily="2" charset="2"/>
              <a:buChar char="§"/>
            </a:pPr>
            <a:endParaRPr lang="ru-RU" sz="400" b="0" i="0" dirty="0" smtClean="0">
              <a:solidFill>
                <a:srgbClr val="2D2D2D"/>
              </a:solidFill>
              <a:effectLst/>
              <a:latin typeface="Arial" panose="020B0604020202020204" pitchFamily="34" charset="0"/>
            </a:endParaRPr>
          </a:p>
          <a:p>
            <a:pPr marL="180000" indent="-180000" algn="just" fontAlgn="base">
              <a:buFont typeface="Wingdings" panose="05000000000000000000" pitchFamily="2" charset="2"/>
              <a:buChar char="§"/>
            </a:pPr>
            <a:r>
              <a:rPr lang="ru-RU" sz="1000" b="1" i="0" dirty="0" smtClean="0">
                <a:solidFill>
                  <a:srgbClr val="2D2D2D"/>
                </a:solidFill>
                <a:effectLst/>
                <a:latin typeface="Arial" panose="020B0604020202020204" pitchFamily="34" charset="0"/>
              </a:rPr>
              <a:t>обновление содержания </a:t>
            </a:r>
            <a:r>
              <a:rPr lang="ru-RU" sz="1000" b="0" i="0" dirty="0" smtClean="0">
                <a:solidFill>
                  <a:srgbClr val="2D2D2D"/>
                </a:solidFill>
                <a:effectLst/>
                <a:latin typeface="Arial" panose="020B0604020202020204" pitchFamily="34" charset="0"/>
              </a:rPr>
              <a:t>и </a:t>
            </a:r>
            <a:r>
              <a:rPr lang="ru-RU" sz="1000" b="1" i="0" dirty="0" smtClean="0">
                <a:solidFill>
                  <a:srgbClr val="2D2D2D"/>
                </a:solidFill>
                <a:effectLst/>
                <a:latin typeface="Arial" panose="020B0604020202020204" pitchFamily="34" charset="0"/>
              </a:rPr>
              <a:t>совершенствование методов обучения </a:t>
            </a:r>
            <a:r>
              <a:rPr lang="ru-RU" sz="1000" b="0" i="0" dirty="0" smtClean="0">
                <a:solidFill>
                  <a:srgbClr val="2D2D2D"/>
                </a:solidFill>
                <a:effectLst/>
                <a:latin typeface="Arial" panose="020B0604020202020204" pitchFamily="34" charset="0"/>
              </a:rPr>
              <a:t>по учебным предметам «</a:t>
            </a:r>
            <a:r>
              <a:rPr lang="ru-RU" sz="1000" b="1" i="0" dirty="0" smtClean="0">
                <a:solidFill>
                  <a:srgbClr val="2D2D2D"/>
                </a:solidFill>
                <a:effectLst/>
                <a:latin typeface="Arial" panose="020B0604020202020204" pitchFamily="34" charset="0"/>
              </a:rPr>
              <a:t>Информатика», «Основы безопасности жизнедеятельности»</a:t>
            </a:r>
            <a:r>
              <a:rPr lang="ru-RU" sz="1000" b="0" i="0" dirty="0" smtClean="0">
                <a:solidFill>
                  <a:srgbClr val="2D2D2D"/>
                </a:solidFill>
                <a:effectLst/>
                <a:latin typeface="Arial" panose="020B0604020202020204" pitchFamily="34" charset="0"/>
              </a:rPr>
              <a:t> и предметной области </a:t>
            </a:r>
            <a:r>
              <a:rPr lang="ru-RU" sz="1000" b="1" i="0" dirty="0" smtClean="0">
                <a:solidFill>
                  <a:srgbClr val="2D2D2D"/>
                </a:solidFill>
                <a:effectLst/>
                <a:latin typeface="Arial" panose="020B0604020202020204" pitchFamily="34" charset="0"/>
              </a:rPr>
              <a:t>«Технология»</a:t>
            </a:r>
            <a:endParaRPr lang="ru-RU" sz="1000" b="1" dirty="0">
              <a:solidFill>
                <a:srgbClr val="2D2D2D"/>
              </a:solidFill>
              <a:latin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15326" y="1773600"/>
            <a:ext cx="11481601" cy="577081"/>
          </a:xfrm>
          <a:prstGeom prst="rect">
            <a:avLst/>
          </a:prstGeom>
          <a:solidFill>
            <a:srgbClr val="FDFDFD"/>
          </a:solidFill>
          <a:ln w="3175">
            <a:solidFill>
              <a:srgbClr val="F2F2F2"/>
            </a:solidFill>
            <a:prstDash val="lgDash"/>
          </a:ln>
        </p:spPr>
        <p:txBody>
          <a:bodyPr wrap="square" anchor="ctr">
            <a:spAutoFit/>
          </a:bodyPr>
          <a:lstStyle/>
          <a:p>
            <a:pPr fontAlgn="base"/>
            <a:r>
              <a:rPr lang="ru-RU" sz="1050" b="1" dirty="0" smtClean="0">
                <a:solidFill>
                  <a:srgbClr val="2D2D2D"/>
                </a:solidFill>
                <a:latin typeface="Arial" panose="020B0604020202020204" pitchFamily="34" charset="0"/>
              </a:rPr>
              <a:t>Цель: </a:t>
            </a:r>
            <a:r>
              <a:rPr lang="ru-RU" sz="900" i="1" dirty="0" smtClean="0">
                <a:solidFill>
                  <a:srgbClr val="2D2D2D"/>
                </a:solidFill>
                <a:latin typeface="Arial" panose="020B0604020202020204" pitchFamily="34" charset="0"/>
              </a:rPr>
              <a:t>(региональная составляющая)</a:t>
            </a:r>
          </a:p>
          <a:p>
            <a:pPr fontAlgn="base"/>
            <a:endParaRPr lang="ru-RU" sz="300" b="1" dirty="0">
              <a:solidFill>
                <a:srgbClr val="2D2D2D"/>
              </a:solidFill>
              <a:latin typeface="Arial" panose="020B0604020202020204" pitchFamily="34" charset="0"/>
            </a:endParaRPr>
          </a:p>
          <a:p>
            <a:pPr marL="180000" indent="-180000" algn="just" fontAlgn="base">
              <a:buFont typeface="Wingdings" panose="05000000000000000000" pitchFamily="2" charset="2"/>
              <a:buChar char="§"/>
            </a:pPr>
            <a:r>
              <a:rPr lang="ru-RU" sz="900" b="1" i="1" dirty="0" smtClean="0">
                <a:solidFill>
                  <a:srgbClr val="2D2D2D"/>
                </a:solidFill>
                <a:latin typeface="Arial" panose="020B0604020202020204" pitchFamily="34" charset="0"/>
              </a:rPr>
              <a:t>Создание единого образовательного пространства для развития общекультурных компетенций, цифровой грамотности, проектной деятельности, творческой самореализации и осознанного выбора профессиональной образовательной траектории школьников</a:t>
            </a:r>
            <a:endParaRPr lang="ru-RU" sz="1050" b="1" i="1" dirty="0">
              <a:solidFill>
                <a:srgbClr val="2D2D2D"/>
              </a:solidFill>
              <a:latin typeface="Arial" panose="020B0604020202020204" pitchFamily="34" charset="0"/>
            </a:endParaRPr>
          </a:p>
        </p:txBody>
      </p:sp>
      <p:sp>
        <p:nvSpPr>
          <p:cNvPr id="18" name="Пятиугольник 17"/>
          <p:cNvSpPr/>
          <p:nvPr/>
        </p:nvSpPr>
        <p:spPr>
          <a:xfrm>
            <a:off x="252324" y="713958"/>
            <a:ext cx="220677" cy="321128"/>
          </a:xfrm>
          <a:prstGeom prst="homePlate">
            <a:avLst>
              <a:gd name="adj" fmla="val 100000"/>
            </a:avLst>
          </a:prstGeom>
          <a:solidFill>
            <a:srgbClr val="1081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1" name="Группа 20"/>
          <p:cNvGrpSpPr/>
          <p:nvPr/>
        </p:nvGrpSpPr>
        <p:grpSpPr>
          <a:xfrm>
            <a:off x="120922" y="1757546"/>
            <a:ext cx="352079" cy="244546"/>
            <a:chOff x="63248" y="1936098"/>
            <a:chExt cx="352079" cy="244546"/>
          </a:xfrm>
          <a:solidFill>
            <a:srgbClr val="108198"/>
          </a:solidFill>
        </p:grpSpPr>
        <p:sp>
          <p:nvSpPr>
            <p:cNvPr id="19" name="Пятиугольник 18"/>
            <p:cNvSpPr/>
            <p:nvPr/>
          </p:nvSpPr>
          <p:spPr>
            <a:xfrm>
              <a:off x="221083" y="1936099"/>
              <a:ext cx="194244" cy="244545"/>
            </a:xfrm>
            <a:prstGeom prst="homePlate">
              <a:avLst>
                <a:gd name="adj" fmla="val 1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ятиугольник 19"/>
            <p:cNvSpPr/>
            <p:nvPr/>
          </p:nvSpPr>
          <p:spPr>
            <a:xfrm>
              <a:off x="63248" y="1936098"/>
              <a:ext cx="194244" cy="244545"/>
            </a:xfrm>
            <a:prstGeom prst="homePlate">
              <a:avLst>
                <a:gd name="adj" fmla="val 1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2" name="Picture 6" descr="https://trenermozga.ru/wp-content/uploads/2019/07/1-3.png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0" r="16827"/>
          <a:stretch/>
        </p:blipFill>
        <p:spPr bwMode="auto">
          <a:xfrm>
            <a:off x="6321466" y="2876175"/>
            <a:ext cx="726184" cy="76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415326" y="5419059"/>
            <a:ext cx="5563643" cy="1277273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  <a:prstDash val="lgDash"/>
          </a:ln>
          <a:effectLst/>
        </p:spPr>
        <p:txBody>
          <a:bodyPr wrap="square" rIns="108000" rtlCol="0">
            <a:spAutoFit/>
          </a:bodyPr>
          <a:lstStyle/>
          <a:p>
            <a:pPr algn="just"/>
            <a:r>
              <a:rPr lang="en-US" sz="1100" b="1" dirty="0" smtClean="0">
                <a:solidFill>
                  <a:srgbClr val="108198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KPI</a:t>
            </a:r>
            <a:endParaRPr lang="ru-RU" sz="1100" b="1" dirty="0" smtClean="0">
              <a:solidFill>
                <a:srgbClr val="108198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just"/>
            <a:endParaRPr lang="ru-RU" sz="100" b="1" dirty="0" smtClean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108000" indent="-108000" algn="just">
              <a:buSzPct val="103000"/>
              <a:buFont typeface="Wingdings" panose="05000000000000000000" pitchFamily="2" charset="2"/>
              <a:buChar char="§"/>
            </a:pPr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Реализация</a:t>
            </a:r>
            <a:r>
              <a:rPr lang="ru-RU" sz="9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 29</a:t>
            </a:r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дополнительных </a:t>
            </a: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образовательных программ с учетом территориально-экономических особенностей развития </a:t>
            </a:r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муниципалитета</a:t>
            </a:r>
            <a:endParaRPr lang="ru-RU" sz="9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8000" indent="-108000" algn="just">
              <a:buSzPct val="103000"/>
              <a:buFont typeface="Wingdings" panose="05000000000000000000" pitchFamily="2" charset="2"/>
              <a:buChar char="§"/>
            </a:pPr>
            <a:endParaRPr lang="ru-RU" sz="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8000" indent="-108000" algn="just">
              <a:buSzPct val="103000"/>
              <a:buFont typeface="Wingdings" panose="05000000000000000000" pitchFamily="2" charset="2"/>
              <a:buChar char="§"/>
            </a:pPr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Участие в реализации </a:t>
            </a:r>
            <a:r>
              <a:rPr lang="ru-RU" sz="9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10</a:t>
            </a:r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 совместных </a:t>
            </a: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проектов с учетом территориально-экономических особенностей развития муниципалитета</a:t>
            </a:r>
          </a:p>
          <a:p>
            <a:pPr marL="108000" indent="-108000" algn="just">
              <a:buSzPct val="103000"/>
              <a:buFont typeface="Wingdings" panose="05000000000000000000" pitchFamily="2" charset="2"/>
              <a:buChar char="§"/>
            </a:pPr>
            <a:endParaRPr lang="ru-RU" sz="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8000" indent="-108000" algn="just">
              <a:buSzPct val="103000"/>
              <a:buFont typeface="Wingdings" panose="05000000000000000000" pitchFamily="2" charset="2"/>
              <a:buChar char="§"/>
            </a:pPr>
            <a:r>
              <a:rPr lang="ru-RU" sz="9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1000</a:t>
            </a:r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 обучающихся осваивают предметную область «Технология» в </a:t>
            </a: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сетевой форме с учетом территориально-экономических особенностей развития </a:t>
            </a:r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муниципалитета</a:t>
            </a:r>
            <a:endParaRPr lang="ru-RU" sz="9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SzPct val="103000"/>
            </a:pPr>
            <a:endParaRPr lang="ru-RU" sz="3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321466" y="5316848"/>
            <a:ext cx="5594497" cy="1477328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  <a:prstDash val="lgDash"/>
          </a:ln>
          <a:effectLst/>
        </p:spPr>
        <p:txBody>
          <a:bodyPr wrap="square" rIns="108000" rtlCol="0">
            <a:spAutoFit/>
          </a:bodyPr>
          <a:lstStyle/>
          <a:p>
            <a:pPr algn="just"/>
            <a:r>
              <a:rPr lang="en-US" sz="1100" b="1" dirty="0" smtClean="0">
                <a:solidFill>
                  <a:srgbClr val="108198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KPI</a:t>
            </a:r>
            <a:endParaRPr lang="ru-RU" sz="1100" b="1" dirty="0" smtClean="0">
              <a:solidFill>
                <a:srgbClr val="108198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just"/>
            <a:endParaRPr lang="ru-RU" sz="200" b="1" dirty="0" smtClean="0">
              <a:solidFill>
                <a:srgbClr val="FF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just"/>
            <a:endParaRPr lang="ru-RU" sz="100" b="1" dirty="0" smtClean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108000" indent="-108000" algn="just">
              <a:buSzPct val="103000"/>
              <a:buFont typeface="Wingdings" panose="05000000000000000000" pitchFamily="2" charset="2"/>
              <a:buChar char="§"/>
            </a:pPr>
            <a:r>
              <a:rPr lang="ru-RU" sz="9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1500</a:t>
            </a:r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обучающихся </a:t>
            </a:r>
            <a:r>
              <a:rPr lang="ru-RU" sz="900" dirty="0" smtClean="0">
                <a:latin typeface="Arial Black" panose="020B0A04020102020204" pitchFamily="34" charset="0"/>
                <a:cs typeface="Arial" panose="020B0604020202020204" pitchFamily="34" charset="0"/>
              </a:rPr>
              <a:t>5-8</a:t>
            </a:r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 классов используют платформу «Территория интеллекта» для построения индивидуальных образовательных траекторий</a:t>
            </a:r>
            <a:endParaRPr lang="ru-RU" sz="9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8000" indent="-108000" algn="just">
              <a:buSzPct val="103000"/>
              <a:buFont typeface="Wingdings" panose="05000000000000000000" pitchFamily="2" charset="2"/>
              <a:buChar char="§"/>
            </a:pPr>
            <a:endParaRPr lang="ru-RU" sz="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8000" indent="-108000" algn="just">
              <a:buSzPct val="103000"/>
              <a:buFont typeface="Wingdings" panose="05000000000000000000" pitchFamily="2" charset="2"/>
              <a:buChar char="§"/>
            </a:pPr>
            <a:r>
              <a:rPr lang="ru-RU" sz="9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1000</a:t>
            </a: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 обучающихся осваивают </a:t>
            </a:r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обновленное содержание предметной области «Технология»</a:t>
            </a:r>
          </a:p>
          <a:p>
            <a:pPr marL="108000" indent="-108000" algn="just">
              <a:buSzPct val="103000"/>
              <a:buFont typeface="Wingdings" panose="05000000000000000000" pitchFamily="2" charset="2"/>
              <a:buChar char="§"/>
            </a:pPr>
            <a:endParaRPr lang="ru-RU" sz="3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8000" indent="-108000" algn="just">
              <a:buSzPct val="103000"/>
              <a:buFont typeface="Wingdings" panose="05000000000000000000" pitchFamily="2" charset="2"/>
              <a:buChar char="§"/>
            </a:pPr>
            <a:r>
              <a:rPr lang="ru-RU" sz="9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1500</a:t>
            </a:r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 обучающихся </a:t>
            </a: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осваивают обновленное содержание предметной области </a:t>
            </a:r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«Информатика»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8000" indent="-108000" algn="just">
              <a:buSzPct val="103000"/>
              <a:buFont typeface="Wingdings" panose="05000000000000000000" pitchFamily="2" charset="2"/>
              <a:buChar char="§"/>
            </a:pPr>
            <a:endParaRPr lang="ru-RU" sz="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8000" indent="-108000" algn="just">
              <a:buSzPct val="103000"/>
              <a:buFont typeface="Wingdings" panose="05000000000000000000" pitchFamily="2" charset="2"/>
              <a:buChar char="§"/>
            </a:pPr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Реализация </a:t>
            </a:r>
            <a:r>
              <a:rPr lang="ru-RU" sz="900" dirty="0" smtClean="0">
                <a:latin typeface="Arial Black" panose="020B0A04020102020204" pitchFamily="34" charset="0"/>
                <a:cs typeface="Arial" panose="020B0604020202020204" pitchFamily="34" charset="0"/>
              </a:rPr>
              <a:t>10</a:t>
            </a:r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 реальных проектов от предприятий Томской области</a:t>
            </a:r>
          </a:p>
          <a:p>
            <a:pPr marL="108000" indent="-108000" algn="just">
              <a:buSzPct val="103000"/>
              <a:buFont typeface="Wingdings" panose="05000000000000000000" pitchFamily="2" charset="2"/>
              <a:buChar char="§"/>
            </a:pPr>
            <a:endParaRPr lang="ru-RU" sz="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8000" indent="-108000" algn="just">
              <a:buSzPct val="103000"/>
              <a:buFont typeface="Wingdings" panose="05000000000000000000" pitchFamily="2" charset="2"/>
              <a:buChar char="§"/>
            </a:pPr>
            <a:r>
              <a:rPr lang="ru-RU" sz="900" dirty="0" smtClean="0">
                <a:latin typeface="Arial Black" panose="020B0A04020102020204" pitchFamily="34" charset="0"/>
                <a:cs typeface="Arial" panose="020B0604020202020204" pitchFamily="34" charset="0"/>
              </a:rPr>
              <a:t>20</a:t>
            </a:r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 волонтеров студентов  </a:t>
            </a:r>
          </a:p>
          <a:p>
            <a:pPr marL="108000" indent="-108000" algn="just">
              <a:buSzPct val="103000"/>
              <a:buFont typeface="Wingdings" panose="05000000000000000000" pitchFamily="2" charset="2"/>
              <a:buChar char="§"/>
            </a:pPr>
            <a:endParaRPr lang="ru-RU" sz="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8000" indent="-108000" algn="just">
              <a:buSzPct val="103000"/>
              <a:buFont typeface="Wingdings" panose="05000000000000000000" pitchFamily="2" charset="2"/>
              <a:buChar char="§"/>
            </a:pP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Внедрение </a:t>
            </a:r>
            <a:r>
              <a:rPr lang="ru-RU" sz="900" dirty="0">
                <a:latin typeface="Arial Black" panose="020B0A04020102020204" pitchFamily="34" charset="0"/>
                <a:cs typeface="Arial" panose="020B0604020202020204" pitchFamily="34" charset="0"/>
              </a:rPr>
              <a:t>2 моделей </a:t>
            </a: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наставничества: «Студент-ученик», «Работодатель-ученик</a:t>
            </a:r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3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78757" y="191863"/>
            <a:ext cx="114078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1081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НАПРАВЛЕНИЯ РАБОТЫ ЦЕНТРОВ «ТОЧКА РОСТА» (РЕГИОНАЛЬНЫЕ ОСОБЕННОСТИ)</a:t>
            </a: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 flipV="1">
            <a:off x="375879" y="585431"/>
            <a:ext cx="11028095" cy="42248"/>
          </a:xfrm>
          <a:prstGeom prst="line">
            <a:avLst/>
          </a:prstGeom>
          <a:ln w="12700">
            <a:solidFill>
              <a:srgbClr val="1081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328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4434310" y="1333720"/>
            <a:ext cx="7757690" cy="4846937"/>
          </a:xfrm>
          <a:prstGeom prst="rect">
            <a:avLst/>
          </a:prstGeom>
          <a:solidFill>
            <a:srgbClr val="0F9B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689100" y="1333722"/>
            <a:ext cx="2747166" cy="4846936"/>
          </a:xfrm>
          <a:prstGeom prst="rect">
            <a:avLst/>
          </a:prstGeom>
          <a:solidFill>
            <a:srgbClr val="0F9B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0" y="1333721"/>
            <a:ext cx="1755587" cy="4846936"/>
          </a:xfrm>
          <a:prstGeom prst="rect">
            <a:avLst/>
          </a:prstGeom>
          <a:solidFill>
            <a:srgbClr val="0F9B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457041" y="1333721"/>
            <a:ext cx="106521" cy="4846936"/>
          </a:xfrm>
          <a:prstGeom prst="rect">
            <a:avLst/>
          </a:prstGeom>
          <a:solidFill>
            <a:srgbClr val="0F9B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781532" y="1333721"/>
            <a:ext cx="225695" cy="4846936"/>
          </a:xfrm>
          <a:prstGeom prst="rect">
            <a:avLst/>
          </a:prstGeom>
          <a:solidFill>
            <a:srgbClr val="0F9B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58312" y="1333721"/>
            <a:ext cx="45719" cy="4846936"/>
          </a:xfrm>
          <a:prstGeom prst="rect">
            <a:avLst/>
          </a:prstGeom>
          <a:solidFill>
            <a:srgbClr val="0F9B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310664" y="104506"/>
            <a:ext cx="2151873" cy="111297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733" y="210225"/>
            <a:ext cx="987934" cy="98793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444616" y="1704420"/>
            <a:ext cx="623516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От «Точек роста» общеобразовательных организаций до мастерских профессиональных образовательных организаций региона</a:t>
            </a:r>
            <a:endParaRPr lang="ru-RU" sz="3200" b="1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5310738" y="5123964"/>
            <a:ext cx="684075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6" descr="http://artshkola7.ucoz.ru/graffiti/glavnaja/obrazovanie_logo_cvet_na_bel_lev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06" y="202568"/>
            <a:ext cx="1313626" cy="108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277346" y="5152161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Грабцевич Ирина Борисовна</a:t>
            </a:r>
            <a:r>
              <a:rPr lang="ru-RU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, </a:t>
            </a:r>
            <a:endParaRPr lang="ru-RU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Начальник Департамента общего образования Томской области</a:t>
            </a:r>
            <a:endParaRPr lang="ru-RU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05" y="263135"/>
            <a:ext cx="2979169" cy="914605"/>
          </a:xfrm>
          <a:prstGeom prst="rect">
            <a:avLst/>
          </a:prstGeom>
        </p:spPr>
      </p:pic>
      <p:grpSp>
        <p:nvGrpSpPr>
          <p:cNvPr id="25" name="Группа 24"/>
          <p:cNvGrpSpPr/>
          <p:nvPr/>
        </p:nvGrpSpPr>
        <p:grpSpPr>
          <a:xfrm>
            <a:off x="2596667" y="234860"/>
            <a:ext cx="3764452" cy="942823"/>
            <a:chOff x="2631694" y="228261"/>
            <a:chExt cx="3764452" cy="942823"/>
          </a:xfrm>
        </p:grpSpPr>
        <p:sp>
          <p:nvSpPr>
            <p:cNvPr id="10" name="TextBox 9"/>
            <p:cNvSpPr txBox="1"/>
            <p:nvPr/>
          </p:nvSpPr>
          <p:spPr>
            <a:xfrm>
              <a:off x="2637385" y="228261"/>
              <a:ext cx="37587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ДЕПАРТАМЕНТ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631694" y="832530"/>
              <a:ext cx="37587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spc="-150" dirty="0" smtClean="0"/>
                <a:t>ТОМСКОЙ ОБЛАСТИ</a:t>
              </a:r>
              <a:endParaRPr lang="ru-RU" sz="1600" spc="-150" dirty="0"/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2631694" y="429512"/>
              <a:ext cx="148367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pc="600" dirty="0"/>
                <a:t>ОБЩЕГО</a:t>
              </a: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2631694" y="619819"/>
              <a:ext cx="168930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/>
                <a:t>ОБРАЗОВАНИЯ </a:t>
              </a:r>
            </a:p>
          </p:txBody>
        </p:sp>
      </p:grpSp>
      <p:pic>
        <p:nvPicPr>
          <p:cNvPr id="22" name="Picture 2" descr="http://mol-mlschool2.edu.tomsk.ru/wp-content/uploads/2020/09/IMG_357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7991" b="7580"/>
          <a:stretch/>
        </p:blipFill>
        <p:spPr bwMode="auto">
          <a:xfrm>
            <a:off x="-18336" y="3752817"/>
            <a:ext cx="2784229" cy="2089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9836" t="8187" b="4772"/>
          <a:stretch/>
        </p:blipFill>
        <p:spPr>
          <a:xfrm>
            <a:off x="-1351" y="1645919"/>
            <a:ext cx="2637315" cy="20991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24" b="6501"/>
          <a:stretch/>
        </p:blipFill>
        <p:spPr>
          <a:xfrm>
            <a:off x="2473444" y="3752817"/>
            <a:ext cx="2717712" cy="2107612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2013899" y="1754471"/>
            <a:ext cx="3726957" cy="2668162"/>
            <a:chOff x="2035338" y="1571136"/>
            <a:chExt cx="3726957" cy="2668162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035338" y="1571136"/>
              <a:ext cx="3726957" cy="2668162"/>
            </a:xfrm>
            <a:prstGeom prst="rect">
              <a:avLst/>
            </a:prstGeom>
          </p:spPr>
        </p:pic>
        <p:sp>
          <p:nvSpPr>
            <p:cNvPr id="12" name="Овал 11"/>
            <p:cNvSpPr/>
            <p:nvPr/>
          </p:nvSpPr>
          <p:spPr>
            <a:xfrm>
              <a:off x="4683445" y="3654568"/>
              <a:ext cx="109787" cy="122723"/>
            </a:xfrm>
            <a:prstGeom prst="ellipse">
              <a:avLst/>
            </a:prstGeom>
            <a:solidFill>
              <a:srgbClr val="0F9B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379712" y="3423243"/>
              <a:ext cx="93102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b="1" dirty="0" smtClean="0">
                  <a:solidFill>
                    <a:srgbClr val="0A657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ТОМСК</a:t>
              </a:r>
              <a:endParaRPr lang="ru-RU" sz="1200" b="1" dirty="0">
                <a:solidFill>
                  <a:srgbClr val="0A657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0781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545563" y="1379912"/>
            <a:ext cx="5030341" cy="5203768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 flipV="1">
            <a:off x="371490" y="980902"/>
            <a:ext cx="10859005" cy="2153"/>
          </a:xfrm>
          <a:prstGeom prst="line">
            <a:avLst/>
          </a:prstGeom>
          <a:ln w="12700">
            <a:solidFill>
              <a:srgbClr val="1081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567378" y="1379912"/>
            <a:ext cx="5166114" cy="5203768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94404" y="316638"/>
            <a:ext cx="55306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1081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ПРЕДМЕТНАЯ ОБЛАСТЬ «ТЕХНОЛОГИЯ» </a:t>
            </a:r>
            <a:endParaRPr lang="ru-RU" sz="2000" b="1" dirty="0">
              <a:solidFill>
                <a:srgbClr val="10819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610769" y="1176007"/>
            <a:ext cx="4784786" cy="1200329"/>
          </a:xfrm>
          <a:prstGeom prst="rect">
            <a:avLst/>
          </a:prstGeom>
          <a:solidFill>
            <a:srgbClr val="FFFFFF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1081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ОБНОВЛЕНИЕ СОДЕРЖАНИЯ ПРЕДМЕТНОЙ ОБЛАСТИ «ТЕХНОЛОГИЯ» </a:t>
            </a:r>
            <a:endParaRPr lang="ru-RU" sz="2400" b="1" dirty="0">
              <a:solidFill>
                <a:srgbClr val="10819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5" name="Прямая со стрелкой 64"/>
          <p:cNvCxnSpPr/>
          <p:nvPr/>
        </p:nvCxnSpPr>
        <p:spPr>
          <a:xfrm flipH="1">
            <a:off x="2477479" y="1999326"/>
            <a:ext cx="1307199" cy="493414"/>
          </a:xfrm>
          <a:prstGeom prst="straightConnector1">
            <a:avLst/>
          </a:prstGeom>
          <a:ln w="76200">
            <a:solidFill>
              <a:srgbClr val="10819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 стрелкой 66"/>
          <p:cNvCxnSpPr/>
          <p:nvPr/>
        </p:nvCxnSpPr>
        <p:spPr>
          <a:xfrm>
            <a:off x="8375579" y="1999326"/>
            <a:ext cx="1296863" cy="493414"/>
          </a:xfrm>
          <a:prstGeom prst="straightConnector1">
            <a:avLst/>
          </a:prstGeom>
          <a:ln w="76200">
            <a:solidFill>
              <a:srgbClr val="10819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7" name="Группа 76"/>
          <p:cNvGrpSpPr/>
          <p:nvPr/>
        </p:nvGrpSpPr>
        <p:grpSpPr>
          <a:xfrm>
            <a:off x="746532" y="2572793"/>
            <a:ext cx="3737962" cy="883067"/>
            <a:chOff x="751474" y="2578798"/>
            <a:chExt cx="3737962" cy="883067"/>
          </a:xfrm>
        </p:grpSpPr>
        <p:pic>
          <p:nvPicPr>
            <p:cNvPr id="2052" name="Picture 4" descr="https://bogyo.edusite.ru/images/1tochka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1474" y="2578798"/>
              <a:ext cx="3737962" cy="878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6" name="Прямоугольник 75"/>
            <p:cNvSpPr/>
            <p:nvPr/>
          </p:nvSpPr>
          <p:spPr>
            <a:xfrm>
              <a:off x="2751514" y="3186287"/>
              <a:ext cx="1149516" cy="275578"/>
            </a:xfrm>
            <a:prstGeom prst="rect">
              <a:avLst/>
            </a:prstGeom>
            <a:solidFill>
              <a:srgbClr val="F3F3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78" name="TextBox 77"/>
          <p:cNvSpPr txBox="1"/>
          <p:nvPr/>
        </p:nvSpPr>
        <p:spPr>
          <a:xfrm>
            <a:off x="796415" y="3444223"/>
            <a:ext cx="4067643" cy="112338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144000" indent="-144000" algn="just">
              <a:buFont typeface="Wingdings" panose="05000000000000000000" pitchFamily="2" charset="2"/>
              <a:buChar char="§"/>
            </a:pPr>
            <a:r>
              <a:rPr lang="ru-RU" sz="1450" dirty="0" smtClean="0">
                <a:latin typeface="Arial" panose="020B0604020202020204" pitchFamily="34" charset="0"/>
                <a:cs typeface="Arial" panose="020B0604020202020204" pitchFamily="34" charset="0"/>
              </a:rPr>
              <a:t>Обновленная материально-техническая база общеобразовательных организаций, находящихся в сельской местности и малых городах</a:t>
            </a:r>
          </a:p>
          <a:p>
            <a:pPr marL="144000" indent="-144000" algn="just">
              <a:buFont typeface="Wingdings" panose="05000000000000000000" pitchFamily="2" charset="2"/>
              <a:buChar char="§"/>
            </a:pPr>
            <a:endParaRPr lang="ru-RU" sz="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800450" y="4693417"/>
            <a:ext cx="4067643" cy="53860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144000" indent="-144000" algn="just">
              <a:buFont typeface="Wingdings" panose="05000000000000000000" pitchFamily="2" charset="2"/>
              <a:buChar char="§"/>
            </a:pPr>
            <a:r>
              <a:rPr lang="ru-RU" sz="1450" dirty="0" smtClean="0">
                <a:latin typeface="Arial" panose="020B0604020202020204" pitchFamily="34" charset="0"/>
                <a:cs typeface="Arial" panose="020B0604020202020204" pitchFamily="34" charset="0"/>
              </a:rPr>
              <a:t>Обновленные рабочие программы по предметной области «Технология»</a:t>
            </a:r>
            <a:endParaRPr lang="ru-RU" sz="1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5" name="Группа 74"/>
          <p:cNvGrpSpPr/>
          <p:nvPr/>
        </p:nvGrpSpPr>
        <p:grpSpPr>
          <a:xfrm>
            <a:off x="3752565" y="4633699"/>
            <a:ext cx="3994631" cy="1923883"/>
            <a:chOff x="3531204" y="4072744"/>
            <a:chExt cx="4574442" cy="2398566"/>
          </a:xfrm>
        </p:grpSpPr>
        <p:grpSp>
          <p:nvGrpSpPr>
            <p:cNvPr id="8" name="Group 2">
              <a:extLst>
                <a:ext uri="{FF2B5EF4-FFF2-40B4-BE49-F238E27FC236}">
                  <a16:creationId xmlns="" xmlns:a16="http://schemas.microsoft.com/office/drawing/2014/main" id="{314772E7-82CC-4144-83C7-8FFB326DC079}"/>
                </a:ext>
              </a:extLst>
            </p:cNvPr>
            <p:cNvGrpSpPr/>
            <p:nvPr/>
          </p:nvGrpSpPr>
          <p:grpSpPr>
            <a:xfrm>
              <a:off x="3531204" y="4980419"/>
              <a:ext cx="2749211" cy="1486149"/>
              <a:chOff x="-548507" y="477868"/>
              <a:chExt cx="11570449" cy="6357177"/>
            </a:xfrm>
          </p:grpSpPr>
          <p:sp>
            <p:nvSpPr>
              <p:cNvPr id="9" name="Freeform: Shape 3">
                <a:extLst>
                  <a:ext uri="{FF2B5EF4-FFF2-40B4-BE49-F238E27FC236}">
                    <a16:creationId xmlns="" xmlns:a16="http://schemas.microsoft.com/office/drawing/2014/main" id="{2B46DEDE-FF5E-437C-976D-FB0B93B8C9D1}"/>
                  </a:ext>
                </a:extLst>
              </p:cNvPr>
              <p:cNvSpPr/>
              <p:nvPr/>
            </p:nvSpPr>
            <p:spPr>
              <a:xfrm>
                <a:off x="-482765" y="6440599"/>
                <a:ext cx="11438966" cy="394446"/>
              </a:xfrm>
              <a:custGeom>
                <a:avLst/>
                <a:gdLst>
                  <a:gd name="connsiteX0" fmla="*/ 1605439 w 1657350"/>
                  <a:gd name="connsiteY0" fmla="*/ 54769 h 57150"/>
                  <a:gd name="connsiteX1" fmla="*/ 1652111 w 1657350"/>
                  <a:gd name="connsiteY1" fmla="*/ 22384 h 57150"/>
                  <a:gd name="connsiteX2" fmla="*/ 1652111 w 1657350"/>
                  <a:gd name="connsiteY2" fmla="*/ 22384 h 57150"/>
                  <a:gd name="connsiteX3" fmla="*/ 1636871 w 1657350"/>
                  <a:gd name="connsiteY3" fmla="*/ 7144 h 57150"/>
                  <a:gd name="connsiteX4" fmla="*/ 44291 w 1657350"/>
                  <a:gd name="connsiteY4" fmla="*/ 12859 h 57150"/>
                  <a:gd name="connsiteX5" fmla="*/ 23336 w 1657350"/>
                  <a:gd name="connsiteY5" fmla="*/ 12859 h 57150"/>
                  <a:gd name="connsiteX6" fmla="*/ 7144 w 1657350"/>
                  <a:gd name="connsiteY6" fmla="*/ 26194 h 57150"/>
                  <a:gd name="connsiteX7" fmla="*/ 7144 w 1657350"/>
                  <a:gd name="connsiteY7" fmla="*/ 26194 h 57150"/>
                  <a:gd name="connsiteX8" fmla="*/ 50959 w 1657350"/>
                  <a:gd name="connsiteY8" fmla="*/ 53816 h 57150"/>
                  <a:gd name="connsiteX9" fmla="*/ 51911 w 1657350"/>
                  <a:gd name="connsiteY9" fmla="*/ 54769 h 57150"/>
                  <a:gd name="connsiteX10" fmla="*/ 51911 w 1657350"/>
                  <a:gd name="connsiteY10" fmla="*/ 54769 h 57150"/>
                  <a:gd name="connsiteX11" fmla="*/ 56674 w 1657350"/>
                  <a:gd name="connsiteY11" fmla="*/ 54769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57350" h="57150">
                    <a:moveTo>
                      <a:pt x="1605439" y="54769"/>
                    </a:moveTo>
                    <a:cubicBezTo>
                      <a:pt x="1605439" y="54769"/>
                      <a:pt x="1638776" y="50959"/>
                      <a:pt x="1652111" y="22384"/>
                    </a:cubicBezTo>
                    <a:lnTo>
                      <a:pt x="1652111" y="22384"/>
                    </a:lnTo>
                    <a:cubicBezTo>
                      <a:pt x="1652111" y="13811"/>
                      <a:pt x="1645444" y="7144"/>
                      <a:pt x="1636871" y="7144"/>
                    </a:cubicBezTo>
                    <a:lnTo>
                      <a:pt x="44291" y="12859"/>
                    </a:lnTo>
                    <a:lnTo>
                      <a:pt x="23336" y="12859"/>
                    </a:lnTo>
                    <a:cubicBezTo>
                      <a:pt x="14764" y="12859"/>
                      <a:pt x="7144" y="18574"/>
                      <a:pt x="7144" y="26194"/>
                    </a:cubicBezTo>
                    <a:lnTo>
                      <a:pt x="7144" y="26194"/>
                    </a:lnTo>
                    <a:cubicBezTo>
                      <a:pt x="17621" y="45244"/>
                      <a:pt x="40481" y="51911"/>
                      <a:pt x="50959" y="53816"/>
                    </a:cubicBezTo>
                    <a:lnTo>
                      <a:pt x="51911" y="54769"/>
                    </a:lnTo>
                    <a:cubicBezTo>
                      <a:pt x="51911" y="54769"/>
                      <a:pt x="51911" y="54769"/>
                      <a:pt x="51911" y="54769"/>
                    </a:cubicBezTo>
                    <a:lnTo>
                      <a:pt x="56674" y="54769"/>
                    </a:lnTo>
                  </a:path>
                </a:pathLst>
              </a:custGeom>
              <a:solidFill>
                <a:srgbClr val="5F676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4">
                <a:extLst>
                  <a:ext uri="{FF2B5EF4-FFF2-40B4-BE49-F238E27FC236}">
                    <a16:creationId xmlns="" xmlns:a16="http://schemas.microsoft.com/office/drawing/2014/main" id="{CEEA01A3-EE3C-4B36-9CEA-44296F864012}"/>
                  </a:ext>
                </a:extLst>
              </p:cNvPr>
              <p:cNvSpPr/>
              <p:nvPr/>
            </p:nvSpPr>
            <p:spPr>
              <a:xfrm>
                <a:off x="700575" y="477868"/>
                <a:ext cx="9072285" cy="5916709"/>
              </a:xfrm>
              <a:custGeom>
                <a:avLst/>
                <a:gdLst>
                  <a:gd name="connsiteX0" fmla="*/ 1311116 w 1314450"/>
                  <a:gd name="connsiteY0" fmla="*/ 813911 h 857250"/>
                  <a:gd name="connsiteX1" fmla="*/ 1281589 w 1314450"/>
                  <a:gd name="connsiteY1" fmla="*/ 852964 h 857250"/>
                  <a:gd name="connsiteX2" fmla="*/ 36671 w 1314450"/>
                  <a:gd name="connsiteY2" fmla="*/ 852964 h 857250"/>
                  <a:gd name="connsiteX3" fmla="*/ 7144 w 1314450"/>
                  <a:gd name="connsiteY3" fmla="*/ 813911 h 857250"/>
                  <a:gd name="connsiteX4" fmla="*/ 7144 w 1314450"/>
                  <a:gd name="connsiteY4" fmla="*/ 46196 h 857250"/>
                  <a:gd name="connsiteX5" fmla="*/ 36671 w 1314450"/>
                  <a:gd name="connsiteY5" fmla="*/ 7144 h 857250"/>
                  <a:gd name="connsiteX6" fmla="*/ 1281589 w 1314450"/>
                  <a:gd name="connsiteY6" fmla="*/ 7144 h 857250"/>
                  <a:gd name="connsiteX7" fmla="*/ 1311116 w 1314450"/>
                  <a:gd name="connsiteY7" fmla="*/ 46196 h 857250"/>
                  <a:gd name="connsiteX8" fmla="*/ 1311116 w 1314450"/>
                  <a:gd name="connsiteY8" fmla="*/ 813911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14450" h="857250">
                    <a:moveTo>
                      <a:pt x="1311116" y="813911"/>
                    </a:moveTo>
                    <a:cubicBezTo>
                      <a:pt x="1311116" y="834866"/>
                      <a:pt x="1297781" y="852964"/>
                      <a:pt x="1281589" y="852964"/>
                    </a:cubicBezTo>
                    <a:lnTo>
                      <a:pt x="36671" y="852964"/>
                    </a:lnTo>
                    <a:cubicBezTo>
                      <a:pt x="20479" y="852964"/>
                      <a:pt x="7144" y="835819"/>
                      <a:pt x="7144" y="813911"/>
                    </a:cubicBezTo>
                    <a:lnTo>
                      <a:pt x="7144" y="46196"/>
                    </a:lnTo>
                    <a:cubicBezTo>
                      <a:pt x="7144" y="25241"/>
                      <a:pt x="20479" y="7144"/>
                      <a:pt x="36671" y="7144"/>
                    </a:cubicBezTo>
                    <a:lnTo>
                      <a:pt x="1281589" y="7144"/>
                    </a:lnTo>
                    <a:cubicBezTo>
                      <a:pt x="1297781" y="7144"/>
                      <a:pt x="1311116" y="24289"/>
                      <a:pt x="1311116" y="46196"/>
                    </a:cubicBezTo>
                    <a:lnTo>
                      <a:pt x="1311116" y="813911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5">
                <a:extLst>
                  <a:ext uri="{FF2B5EF4-FFF2-40B4-BE49-F238E27FC236}">
                    <a16:creationId xmlns="" xmlns:a16="http://schemas.microsoft.com/office/drawing/2014/main" id="{72E53A6B-B6CE-4BCD-8862-41AB76A2AA2F}"/>
                  </a:ext>
                </a:extLst>
              </p:cNvPr>
              <p:cNvSpPr/>
              <p:nvPr/>
            </p:nvSpPr>
            <p:spPr>
              <a:xfrm>
                <a:off x="1088451" y="839448"/>
                <a:ext cx="8283390" cy="5062073"/>
              </a:xfrm>
              <a:custGeom>
                <a:avLst/>
                <a:gdLst>
                  <a:gd name="connsiteX0" fmla="*/ 7144 w 1200150"/>
                  <a:gd name="connsiteY0" fmla="*/ 7144 h 733425"/>
                  <a:gd name="connsiteX1" fmla="*/ 1196816 w 1200150"/>
                  <a:gd name="connsiteY1" fmla="*/ 7144 h 733425"/>
                  <a:gd name="connsiteX2" fmla="*/ 1196816 w 1200150"/>
                  <a:gd name="connsiteY2" fmla="*/ 730091 h 733425"/>
                  <a:gd name="connsiteX3" fmla="*/ 7144 w 1200150"/>
                  <a:gd name="connsiteY3" fmla="*/ 730091 h 733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0150" h="733425">
                    <a:moveTo>
                      <a:pt x="7144" y="7144"/>
                    </a:moveTo>
                    <a:lnTo>
                      <a:pt x="1196816" y="7144"/>
                    </a:lnTo>
                    <a:lnTo>
                      <a:pt x="1196816" y="730091"/>
                    </a:lnTo>
                    <a:lnTo>
                      <a:pt x="7144" y="730091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6">
                <a:extLst>
                  <a:ext uri="{FF2B5EF4-FFF2-40B4-BE49-F238E27FC236}">
                    <a16:creationId xmlns="" xmlns:a16="http://schemas.microsoft.com/office/drawing/2014/main" id="{7E27376A-4687-4B7F-AC71-A1A4EB78E8F9}"/>
                  </a:ext>
                </a:extLst>
              </p:cNvPr>
              <p:cNvSpPr/>
              <p:nvPr/>
            </p:nvSpPr>
            <p:spPr>
              <a:xfrm>
                <a:off x="-548507" y="6164484"/>
                <a:ext cx="11570449" cy="460187"/>
              </a:xfrm>
              <a:custGeom>
                <a:avLst/>
                <a:gdLst>
                  <a:gd name="connsiteX0" fmla="*/ 50006 w 1676400"/>
                  <a:gd name="connsiteY0" fmla="*/ 7144 h 66675"/>
                  <a:gd name="connsiteX1" fmla="*/ 1630204 w 1676400"/>
                  <a:gd name="connsiteY1" fmla="*/ 7144 h 66675"/>
                  <a:gd name="connsiteX2" fmla="*/ 1672114 w 1676400"/>
                  <a:gd name="connsiteY2" fmla="*/ 49054 h 66675"/>
                  <a:gd name="connsiteX3" fmla="*/ 1672114 w 1676400"/>
                  <a:gd name="connsiteY3" fmla="*/ 57626 h 66675"/>
                  <a:gd name="connsiteX4" fmla="*/ 1656874 w 1676400"/>
                  <a:gd name="connsiteY4" fmla="*/ 62389 h 66675"/>
                  <a:gd name="connsiteX5" fmla="*/ 1654016 w 1676400"/>
                  <a:gd name="connsiteY5" fmla="*/ 62389 h 66675"/>
                  <a:gd name="connsiteX6" fmla="*/ 29051 w 1676400"/>
                  <a:gd name="connsiteY6" fmla="*/ 62389 h 66675"/>
                  <a:gd name="connsiteX7" fmla="*/ 21431 w 1676400"/>
                  <a:gd name="connsiteY7" fmla="*/ 63341 h 66675"/>
                  <a:gd name="connsiteX8" fmla="*/ 7144 w 1676400"/>
                  <a:gd name="connsiteY8" fmla="*/ 55721 h 66675"/>
                  <a:gd name="connsiteX9" fmla="*/ 7144 w 1676400"/>
                  <a:gd name="connsiteY9" fmla="*/ 48101 h 66675"/>
                  <a:gd name="connsiteX10" fmla="*/ 50006 w 1676400"/>
                  <a:gd name="connsiteY10" fmla="*/ 7144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76400" h="66675">
                    <a:moveTo>
                      <a:pt x="50006" y="7144"/>
                    </a:moveTo>
                    <a:lnTo>
                      <a:pt x="1630204" y="7144"/>
                    </a:lnTo>
                    <a:cubicBezTo>
                      <a:pt x="1653064" y="7144"/>
                      <a:pt x="1672114" y="26194"/>
                      <a:pt x="1672114" y="49054"/>
                    </a:cubicBezTo>
                    <a:lnTo>
                      <a:pt x="1672114" y="57626"/>
                    </a:lnTo>
                    <a:cubicBezTo>
                      <a:pt x="1672114" y="57626"/>
                      <a:pt x="1674019" y="64294"/>
                      <a:pt x="1656874" y="62389"/>
                    </a:cubicBezTo>
                    <a:cubicBezTo>
                      <a:pt x="1655921" y="62389"/>
                      <a:pt x="1654969" y="62389"/>
                      <a:pt x="1654016" y="62389"/>
                    </a:cubicBezTo>
                    <a:lnTo>
                      <a:pt x="29051" y="62389"/>
                    </a:lnTo>
                    <a:cubicBezTo>
                      <a:pt x="26194" y="62389"/>
                      <a:pt x="24289" y="62389"/>
                      <a:pt x="21431" y="63341"/>
                    </a:cubicBezTo>
                    <a:cubicBezTo>
                      <a:pt x="16669" y="64294"/>
                      <a:pt x="8096" y="64294"/>
                      <a:pt x="7144" y="55721"/>
                    </a:cubicBezTo>
                    <a:lnTo>
                      <a:pt x="7144" y="48101"/>
                    </a:lnTo>
                    <a:cubicBezTo>
                      <a:pt x="8096" y="25241"/>
                      <a:pt x="26194" y="7144"/>
                      <a:pt x="50006" y="7144"/>
                    </a:cubicBezTo>
                    <a:close/>
                  </a:path>
                </a:pathLst>
              </a:custGeom>
              <a:solidFill>
                <a:srgbClr val="CCCCC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3" name="Freeform: Shape 7">
                <a:extLst>
                  <a:ext uri="{FF2B5EF4-FFF2-40B4-BE49-F238E27FC236}">
                    <a16:creationId xmlns="" xmlns:a16="http://schemas.microsoft.com/office/drawing/2014/main" id="{BC8B8562-33FC-4782-8CDF-E61573A4C553}"/>
                  </a:ext>
                </a:extLst>
              </p:cNvPr>
              <p:cNvSpPr/>
              <p:nvPr/>
            </p:nvSpPr>
            <p:spPr>
              <a:xfrm>
                <a:off x="4438629" y="6215033"/>
                <a:ext cx="1618413" cy="184076"/>
              </a:xfrm>
              <a:custGeom>
                <a:avLst/>
                <a:gdLst>
                  <a:gd name="connsiteX0" fmla="*/ 1478513 w 1618413"/>
                  <a:gd name="connsiteY0" fmla="*/ 177499 h 184076"/>
                  <a:gd name="connsiteX1" fmla="*/ 1485084 w 1618413"/>
                  <a:gd name="connsiteY1" fmla="*/ 177499 h 184076"/>
                  <a:gd name="connsiteX2" fmla="*/ 1502686 w 1618413"/>
                  <a:gd name="connsiteY2" fmla="*/ 178122 h 184076"/>
                  <a:gd name="connsiteX3" fmla="*/ 1499879 w 1618413"/>
                  <a:gd name="connsiteY3" fmla="*/ 178526 h 184076"/>
                  <a:gd name="connsiteX4" fmla="*/ 1478513 w 1618413"/>
                  <a:gd name="connsiteY4" fmla="*/ 177499 h 184076"/>
                  <a:gd name="connsiteX5" fmla="*/ 84799 w 1618413"/>
                  <a:gd name="connsiteY5" fmla="*/ 170928 h 184076"/>
                  <a:gd name="connsiteX6" fmla="*/ 117666 w 1618413"/>
                  <a:gd name="connsiteY6" fmla="*/ 177499 h 184076"/>
                  <a:gd name="connsiteX7" fmla="*/ 104518 w 1618413"/>
                  <a:gd name="connsiteY7" fmla="*/ 177499 h 184076"/>
                  <a:gd name="connsiteX8" fmla="*/ 84799 w 1618413"/>
                  <a:gd name="connsiteY8" fmla="*/ 170928 h 184076"/>
                  <a:gd name="connsiteX9" fmla="*/ 1603418 w 1618413"/>
                  <a:gd name="connsiteY9" fmla="*/ 0 h 184076"/>
                  <a:gd name="connsiteX10" fmla="*/ 1616567 w 1618413"/>
                  <a:gd name="connsiteY10" fmla="*/ 0 h 184076"/>
                  <a:gd name="connsiteX11" fmla="*/ 1511177 w 1618413"/>
                  <a:gd name="connsiteY11" fmla="*/ 178423 h 184076"/>
                  <a:gd name="connsiteX12" fmla="*/ 1502686 w 1618413"/>
                  <a:gd name="connsiteY12" fmla="*/ 178122 h 184076"/>
                  <a:gd name="connsiteX13" fmla="*/ 1521501 w 1618413"/>
                  <a:gd name="connsiteY13" fmla="*/ 175419 h 184076"/>
                  <a:gd name="connsiteX14" fmla="*/ 1603418 w 1618413"/>
                  <a:gd name="connsiteY14" fmla="*/ 6571 h 184076"/>
                  <a:gd name="connsiteX15" fmla="*/ 5911 w 1618413"/>
                  <a:gd name="connsiteY15" fmla="*/ 0 h 184076"/>
                  <a:gd name="connsiteX16" fmla="*/ 19060 w 1618413"/>
                  <a:gd name="connsiteY16" fmla="*/ 6571 h 184076"/>
                  <a:gd name="connsiteX17" fmla="*/ 91379 w 1618413"/>
                  <a:gd name="connsiteY17" fmla="*/ 184076 h 184076"/>
                  <a:gd name="connsiteX18" fmla="*/ 5911 w 1618413"/>
                  <a:gd name="connsiteY18" fmla="*/ 0 h 1840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618413" h="184076">
                    <a:moveTo>
                      <a:pt x="1478513" y="177499"/>
                    </a:moveTo>
                    <a:lnTo>
                      <a:pt x="1485084" y="177499"/>
                    </a:lnTo>
                    <a:lnTo>
                      <a:pt x="1502686" y="178122"/>
                    </a:lnTo>
                    <a:lnTo>
                      <a:pt x="1499879" y="178526"/>
                    </a:lnTo>
                    <a:cubicBezTo>
                      <a:pt x="1487142" y="179142"/>
                      <a:pt x="1478513" y="177499"/>
                      <a:pt x="1478513" y="177499"/>
                    </a:cubicBezTo>
                    <a:close/>
                    <a:moveTo>
                      <a:pt x="84799" y="170928"/>
                    </a:moveTo>
                    <a:cubicBezTo>
                      <a:pt x="97947" y="177499"/>
                      <a:pt x="104518" y="177499"/>
                      <a:pt x="117666" y="177499"/>
                    </a:cubicBezTo>
                    <a:lnTo>
                      <a:pt x="104518" y="177499"/>
                    </a:lnTo>
                    <a:cubicBezTo>
                      <a:pt x="97947" y="177499"/>
                      <a:pt x="91370" y="177499"/>
                      <a:pt x="84799" y="170928"/>
                    </a:cubicBezTo>
                    <a:close/>
                    <a:moveTo>
                      <a:pt x="1603418" y="0"/>
                    </a:moveTo>
                    <a:lnTo>
                      <a:pt x="1616567" y="0"/>
                    </a:lnTo>
                    <a:cubicBezTo>
                      <a:pt x="1631361" y="152847"/>
                      <a:pt x="1553705" y="176266"/>
                      <a:pt x="1511177" y="178423"/>
                    </a:cubicBezTo>
                    <a:lnTo>
                      <a:pt x="1502686" y="178122"/>
                    </a:lnTo>
                    <a:lnTo>
                      <a:pt x="1521501" y="175419"/>
                    </a:lnTo>
                    <a:cubicBezTo>
                      <a:pt x="1560791" y="165788"/>
                      <a:pt x="1611636" y="129836"/>
                      <a:pt x="1603418" y="6571"/>
                    </a:cubicBezTo>
                    <a:close/>
                    <a:moveTo>
                      <a:pt x="5911" y="0"/>
                    </a:moveTo>
                    <a:lnTo>
                      <a:pt x="19060" y="6571"/>
                    </a:lnTo>
                    <a:cubicBezTo>
                      <a:pt x="19060" y="6571"/>
                      <a:pt x="-20385" y="144631"/>
                      <a:pt x="91379" y="184076"/>
                    </a:cubicBezTo>
                    <a:cubicBezTo>
                      <a:pt x="-33534" y="151202"/>
                      <a:pt x="5911" y="0"/>
                      <a:pt x="5911" y="0"/>
                    </a:cubicBezTo>
                    <a:close/>
                  </a:path>
                </a:pathLst>
              </a:custGeom>
              <a:solidFill>
                <a:srgbClr val="4D4D4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4" name="Group 8">
                <a:extLst>
                  <a:ext uri="{FF2B5EF4-FFF2-40B4-BE49-F238E27FC236}">
                    <a16:creationId xmlns="" xmlns:a16="http://schemas.microsoft.com/office/drawing/2014/main" id="{A7271BF6-4B60-4AA0-8053-F4AE0AD94422}"/>
                  </a:ext>
                </a:extLst>
              </p:cNvPr>
              <p:cNvGrpSpPr/>
              <p:nvPr/>
            </p:nvGrpSpPr>
            <p:grpSpPr>
              <a:xfrm>
                <a:off x="1606" y="6382978"/>
                <a:ext cx="413937" cy="115242"/>
                <a:chOff x="5955" y="6353672"/>
                <a:chExt cx="413937" cy="115242"/>
              </a:xfrm>
            </p:grpSpPr>
            <p:sp>
              <p:nvSpPr>
                <p:cNvPr id="19" name="Rectangle: Rounded Corners 13">
                  <a:extLst>
                    <a:ext uri="{FF2B5EF4-FFF2-40B4-BE49-F238E27FC236}">
                      <a16:creationId xmlns="" xmlns:a16="http://schemas.microsoft.com/office/drawing/2014/main" id="{7CC32E80-3EF0-4D7B-B8E3-D18510359744}"/>
                    </a:ext>
                  </a:extLst>
                </p:cNvPr>
                <p:cNvSpPr/>
                <p:nvPr/>
              </p:nvSpPr>
              <p:spPr>
                <a:xfrm>
                  <a:off x="5955" y="6353672"/>
                  <a:ext cx="413937" cy="115242"/>
                </a:xfrm>
                <a:prstGeom prst="roundRect">
                  <a:avLst>
                    <a:gd name="adj" fmla="val 28154"/>
                  </a:avLst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Rectangle: Rounded Corners 14">
                  <a:extLst>
                    <a:ext uri="{FF2B5EF4-FFF2-40B4-BE49-F238E27FC236}">
                      <a16:creationId xmlns="" xmlns:a16="http://schemas.microsoft.com/office/drawing/2014/main" id="{89D1BDC0-8D04-4AEB-A2FC-EA3A00639A53}"/>
                    </a:ext>
                  </a:extLst>
                </p:cNvPr>
                <p:cNvSpPr/>
                <p:nvPr/>
              </p:nvSpPr>
              <p:spPr>
                <a:xfrm>
                  <a:off x="99417" y="6382279"/>
                  <a:ext cx="227012" cy="55272"/>
                </a:xfrm>
                <a:prstGeom prst="roundRect">
                  <a:avLst>
                    <a:gd name="adj" fmla="val 28154"/>
                  </a:avLst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5" name="Group 9">
                <a:extLst>
                  <a:ext uri="{FF2B5EF4-FFF2-40B4-BE49-F238E27FC236}">
                    <a16:creationId xmlns="" xmlns:a16="http://schemas.microsoft.com/office/drawing/2014/main" id="{F1E93532-3511-4FE9-A8D2-28CDC9FBF955}"/>
                  </a:ext>
                </a:extLst>
              </p:cNvPr>
              <p:cNvGrpSpPr/>
              <p:nvPr/>
            </p:nvGrpSpPr>
            <p:grpSpPr>
              <a:xfrm>
                <a:off x="9855291" y="6381600"/>
                <a:ext cx="885989" cy="115242"/>
                <a:chOff x="5955" y="6353672"/>
                <a:chExt cx="413937" cy="115242"/>
              </a:xfrm>
            </p:grpSpPr>
            <p:sp>
              <p:nvSpPr>
                <p:cNvPr id="17" name="Rectangle: Rounded Corners 11">
                  <a:extLst>
                    <a:ext uri="{FF2B5EF4-FFF2-40B4-BE49-F238E27FC236}">
                      <a16:creationId xmlns="" xmlns:a16="http://schemas.microsoft.com/office/drawing/2014/main" id="{1B92F133-F8B5-4813-8154-E75D07D56767}"/>
                    </a:ext>
                  </a:extLst>
                </p:cNvPr>
                <p:cNvSpPr/>
                <p:nvPr/>
              </p:nvSpPr>
              <p:spPr>
                <a:xfrm>
                  <a:off x="5955" y="6353672"/>
                  <a:ext cx="413937" cy="115242"/>
                </a:xfrm>
                <a:prstGeom prst="roundRect">
                  <a:avLst>
                    <a:gd name="adj" fmla="val 28154"/>
                  </a:avLst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Rectangle: Rounded Corners 12">
                  <a:extLst>
                    <a:ext uri="{FF2B5EF4-FFF2-40B4-BE49-F238E27FC236}">
                      <a16:creationId xmlns="" xmlns:a16="http://schemas.microsoft.com/office/drawing/2014/main" id="{B36CFBF0-8BE5-486E-B053-8C73E9976893}"/>
                    </a:ext>
                  </a:extLst>
                </p:cNvPr>
                <p:cNvSpPr/>
                <p:nvPr/>
              </p:nvSpPr>
              <p:spPr>
                <a:xfrm>
                  <a:off x="84761" y="6382279"/>
                  <a:ext cx="256326" cy="55272"/>
                </a:xfrm>
                <a:prstGeom prst="roundRect">
                  <a:avLst>
                    <a:gd name="adj" fmla="val 28154"/>
                  </a:avLst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6" name="Freeform: Shape 10">
                <a:extLst>
                  <a:ext uri="{FF2B5EF4-FFF2-40B4-BE49-F238E27FC236}">
                    <a16:creationId xmlns="" xmlns:a16="http://schemas.microsoft.com/office/drawing/2014/main" id="{ADD9BDD9-2A3B-4F38-9A5E-121691355E89}"/>
                  </a:ext>
                </a:extLst>
              </p:cNvPr>
              <p:cNvSpPr/>
              <p:nvPr/>
            </p:nvSpPr>
            <p:spPr>
              <a:xfrm>
                <a:off x="3892805" y="496953"/>
                <a:ext cx="5479036" cy="5431217"/>
              </a:xfrm>
              <a:custGeom>
                <a:avLst/>
                <a:gdLst>
                  <a:gd name="connsiteX0" fmla="*/ 2567127 w 4009217"/>
                  <a:gd name="connsiteY0" fmla="*/ 30683 h 4295590"/>
                  <a:gd name="connsiteX1" fmla="*/ 3798529 w 4009217"/>
                  <a:gd name="connsiteY1" fmla="*/ 30683 h 4295590"/>
                  <a:gd name="connsiteX2" fmla="*/ 4007172 w 4009217"/>
                  <a:gd name="connsiteY2" fmla="*/ 272054 h 4295590"/>
                  <a:gd name="connsiteX3" fmla="*/ 3998990 w 4009217"/>
                  <a:gd name="connsiteY3" fmla="*/ 4268999 h 4295590"/>
                  <a:gd name="connsiteX4" fmla="*/ 30683 w 4009217"/>
                  <a:gd name="connsiteY4" fmla="*/ 4268999 h 4295590"/>
                  <a:gd name="connsiteX0" fmla="*/ 2536444 w 3976489"/>
                  <a:gd name="connsiteY0" fmla="*/ 0 h 4238316"/>
                  <a:gd name="connsiteX1" fmla="*/ 3976489 w 3976489"/>
                  <a:gd name="connsiteY1" fmla="*/ 241371 h 4238316"/>
                  <a:gd name="connsiteX2" fmla="*/ 3968307 w 3976489"/>
                  <a:gd name="connsiteY2" fmla="*/ 4238316 h 4238316"/>
                  <a:gd name="connsiteX3" fmla="*/ 0 w 3976489"/>
                  <a:gd name="connsiteY3" fmla="*/ 4238316 h 4238316"/>
                  <a:gd name="connsiteX0" fmla="*/ 2536444 w 3976489"/>
                  <a:gd name="connsiteY0" fmla="*/ 0 h 4238316"/>
                  <a:gd name="connsiteX1" fmla="*/ 3976489 w 3976489"/>
                  <a:gd name="connsiteY1" fmla="*/ 213683 h 4238316"/>
                  <a:gd name="connsiteX2" fmla="*/ 3968307 w 3976489"/>
                  <a:gd name="connsiteY2" fmla="*/ 4238316 h 4238316"/>
                  <a:gd name="connsiteX3" fmla="*/ 0 w 3976489"/>
                  <a:gd name="connsiteY3" fmla="*/ 4238316 h 4238316"/>
                  <a:gd name="connsiteX0" fmla="*/ 2473335 w 3976489"/>
                  <a:gd name="connsiteY0" fmla="*/ 0 h 4035268"/>
                  <a:gd name="connsiteX1" fmla="*/ 3976489 w 3976489"/>
                  <a:gd name="connsiteY1" fmla="*/ 10635 h 4035268"/>
                  <a:gd name="connsiteX2" fmla="*/ 3968307 w 3976489"/>
                  <a:gd name="connsiteY2" fmla="*/ 4035268 h 4035268"/>
                  <a:gd name="connsiteX3" fmla="*/ 0 w 3976489"/>
                  <a:gd name="connsiteY3" fmla="*/ 4035268 h 4035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76489" h="4035268">
                    <a:moveTo>
                      <a:pt x="2473335" y="0"/>
                    </a:moveTo>
                    <a:lnTo>
                      <a:pt x="3976489" y="10635"/>
                    </a:lnTo>
                    <a:cubicBezTo>
                      <a:pt x="3973762" y="1342950"/>
                      <a:pt x="3971034" y="2702953"/>
                      <a:pt x="3968307" y="4035268"/>
                    </a:cubicBezTo>
                    <a:lnTo>
                      <a:pt x="0" y="4035268"/>
                    </a:lnTo>
                  </a:path>
                </a:pathLst>
              </a:custGeom>
              <a:solidFill>
                <a:srgbClr val="999999">
                  <a:alpha val="1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34" name="Group 61">
              <a:extLst>
                <a:ext uri="{FF2B5EF4-FFF2-40B4-BE49-F238E27FC236}">
                  <a16:creationId xmlns="" xmlns:a16="http://schemas.microsoft.com/office/drawing/2014/main" id="{4B527DA5-03A8-4736-8857-A4885538A20A}"/>
                </a:ext>
              </a:extLst>
            </p:cNvPr>
            <p:cNvGrpSpPr/>
            <p:nvPr/>
          </p:nvGrpSpPr>
          <p:grpSpPr>
            <a:xfrm>
              <a:off x="4632338" y="5534408"/>
              <a:ext cx="1044377" cy="536923"/>
              <a:chOff x="2872636" y="4631598"/>
              <a:chExt cx="733628" cy="390525"/>
            </a:xfrm>
            <a:solidFill>
              <a:srgbClr val="108198"/>
            </a:solidFill>
          </p:grpSpPr>
          <p:sp>
            <p:nvSpPr>
              <p:cNvPr id="35" name="Freeform: Shape 59">
                <a:extLst>
                  <a:ext uri="{FF2B5EF4-FFF2-40B4-BE49-F238E27FC236}">
                    <a16:creationId xmlns="" xmlns:a16="http://schemas.microsoft.com/office/drawing/2014/main" id="{800DA6AF-57E8-49E3-955D-2BF658189B3C}"/>
                  </a:ext>
                </a:extLst>
              </p:cNvPr>
              <p:cNvSpPr/>
              <p:nvPr/>
            </p:nvSpPr>
            <p:spPr>
              <a:xfrm>
                <a:off x="2872636" y="4631598"/>
                <a:ext cx="285750" cy="390525"/>
              </a:xfrm>
              <a:custGeom>
                <a:avLst/>
                <a:gdLst>
                  <a:gd name="connsiteX0" fmla="*/ 2179 w 285750"/>
                  <a:gd name="connsiteY0" fmla="*/ 302657 h 390525"/>
                  <a:gd name="connsiteX1" fmla="*/ 126004 w 285750"/>
                  <a:gd name="connsiteY1" fmla="*/ 326469 h 390525"/>
                  <a:gd name="connsiteX2" fmla="*/ 190774 w 285750"/>
                  <a:gd name="connsiteY2" fmla="*/ 276939 h 390525"/>
                  <a:gd name="connsiteX3" fmla="*/ 130767 w 285750"/>
                  <a:gd name="connsiteY3" fmla="*/ 222647 h 390525"/>
                  <a:gd name="connsiteX4" fmla="*/ 92667 w 285750"/>
                  <a:gd name="connsiteY4" fmla="*/ 221694 h 390525"/>
                  <a:gd name="connsiteX5" fmla="*/ 67902 w 285750"/>
                  <a:gd name="connsiteY5" fmla="*/ 192167 h 390525"/>
                  <a:gd name="connsiteX6" fmla="*/ 92667 w 285750"/>
                  <a:gd name="connsiteY6" fmla="*/ 156924 h 390525"/>
                  <a:gd name="connsiteX7" fmla="*/ 140292 w 285750"/>
                  <a:gd name="connsiteY7" fmla="*/ 155019 h 390525"/>
                  <a:gd name="connsiteX8" fmla="*/ 182202 w 285750"/>
                  <a:gd name="connsiteY8" fmla="*/ 112157 h 390525"/>
                  <a:gd name="connsiteX9" fmla="*/ 141244 w 285750"/>
                  <a:gd name="connsiteY9" fmla="*/ 68342 h 390525"/>
                  <a:gd name="connsiteX10" fmla="*/ 25039 w 285750"/>
                  <a:gd name="connsiteY10" fmla="*/ 81677 h 390525"/>
                  <a:gd name="connsiteX11" fmla="*/ 84094 w 285750"/>
                  <a:gd name="connsiteY11" fmla="*/ 1667 h 390525"/>
                  <a:gd name="connsiteX12" fmla="*/ 187917 w 285750"/>
                  <a:gd name="connsiteY12" fmla="*/ 2619 h 390525"/>
                  <a:gd name="connsiteX13" fmla="*/ 277452 w 285750"/>
                  <a:gd name="connsiteY13" fmla="*/ 73104 h 390525"/>
                  <a:gd name="connsiteX14" fmla="*/ 221254 w 285750"/>
                  <a:gd name="connsiteY14" fmla="*/ 178832 h 390525"/>
                  <a:gd name="connsiteX15" fmla="*/ 285072 w 285750"/>
                  <a:gd name="connsiteY15" fmla="*/ 245507 h 390525"/>
                  <a:gd name="connsiteX16" fmla="*/ 216492 w 285750"/>
                  <a:gd name="connsiteY16" fmla="*/ 378857 h 390525"/>
                  <a:gd name="connsiteX17" fmla="*/ 25039 w 285750"/>
                  <a:gd name="connsiteY17" fmla="*/ 380762 h 390525"/>
                  <a:gd name="connsiteX18" fmla="*/ 2179 w 285750"/>
                  <a:gd name="connsiteY18" fmla="*/ 302657 h 390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85750" h="390525">
                    <a:moveTo>
                      <a:pt x="2179" y="302657"/>
                    </a:moveTo>
                    <a:cubicBezTo>
                      <a:pt x="45994" y="316944"/>
                      <a:pt x="84094" y="331232"/>
                      <a:pt x="126004" y="326469"/>
                    </a:cubicBezTo>
                    <a:cubicBezTo>
                      <a:pt x="157437" y="322659"/>
                      <a:pt x="187917" y="315039"/>
                      <a:pt x="190774" y="276939"/>
                    </a:cubicBezTo>
                    <a:cubicBezTo>
                      <a:pt x="193632" y="236934"/>
                      <a:pt x="160294" y="229314"/>
                      <a:pt x="130767" y="222647"/>
                    </a:cubicBezTo>
                    <a:cubicBezTo>
                      <a:pt x="118384" y="219789"/>
                      <a:pt x="105049" y="220742"/>
                      <a:pt x="92667" y="221694"/>
                    </a:cubicBezTo>
                    <a:cubicBezTo>
                      <a:pt x="69807" y="223599"/>
                      <a:pt x="66949" y="210264"/>
                      <a:pt x="67902" y="192167"/>
                    </a:cubicBezTo>
                    <a:cubicBezTo>
                      <a:pt x="68854" y="175022"/>
                      <a:pt x="64092" y="155972"/>
                      <a:pt x="92667" y="156924"/>
                    </a:cubicBezTo>
                    <a:cubicBezTo>
                      <a:pt x="108859" y="157877"/>
                      <a:pt x="124099" y="156924"/>
                      <a:pt x="140292" y="155019"/>
                    </a:cubicBezTo>
                    <a:cubicBezTo>
                      <a:pt x="165057" y="152162"/>
                      <a:pt x="182202" y="139779"/>
                      <a:pt x="182202" y="112157"/>
                    </a:cubicBezTo>
                    <a:cubicBezTo>
                      <a:pt x="182202" y="85487"/>
                      <a:pt x="166009" y="72152"/>
                      <a:pt x="141244" y="68342"/>
                    </a:cubicBezTo>
                    <a:cubicBezTo>
                      <a:pt x="101239" y="61674"/>
                      <a:pt x="63139" y="71199"/>
                      <a:pt x="25039" y="81677"/>
                    </a:cubicBezTo>
                    <a:cubicBezTo>
                      <a:pt x="14562" y="9287"/>
                      <a:pt x="16467" y="6429"/>
                      <a:pt x="84094" y="1667"/>
                    </a:cubicBezTo>
                    <a:cubicBezTo>
                      <a:pt x="118384" y="-238"/>
                      <a:pt x="153627" y="-1191"/>
                      <a:pt x="187917" y="2619"/>
                    </a:cubicBezTo>
                    <a:cubicBezTo>
                      <a:pt x="230779" y="7382"/>
                      <a:pt x="267927" y="24527"/>
                      <a:pt x="277452" y="73104"/>
                    </a:cubicBezTo>
                    <a:cubicBezTo>
                      <a:pt x="286977" y="122634"/>
                      <a:pt x="273642" y="148352"/>
                      <a:pt x="221254" y="178832"/>
                    </a:cubicBezTo>
                    <a:cubicBezTo>
                      <a:pt x="248877" y="195977"/>
                      <a:pt x="275547" y="212169"/>
                      <a:pt x="285072" y="245507"/>
                    </a:cubicBezTo>
                    <a:cubicBezTo>
                      <a:pt x="301264" y="303609"/>
                      <a:pt x="274594" y="358854"/>
                      <a:pt x="216492" y="378857"/>
                    </a:cubicBezTo>
                    <a:cubicBezTo>
                      <a:pt x="152674" y="400764"/>
                      <a:pt x="87904" y="397907"/>
                      <a:pt x="25039" y="380762"/>
                    </a:cubicBezTo>
                    <a:cubicBezTo>
                      <a:pt x="-17823" y="369332"/>
                      <a:pt x="8847" y="332184"/>
                      <a:pt x="2179" y="30265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60">
                <a:extLst>
                  <a:ext uri="{FF2B5EF4-FFF2-40B4-BE49-F238E27FC236}">
                    <a16:creationId xmlns="" xmlns:a16="http://schemas.microsoft.com/office/drawing/2014/main" id="{D3BD9692-015B-405D-951D-16319E0EC431}"/>
                  </a:ext>
                </a:extLst>
              </p:cNvPr>
              <p:cNvSpPr/>
              <p:nvPr/>
            </p:nvSpPr>
            <p:spPr>
              <a:xfrm>
                <a:off x="3253839" y="4635105"/>
                <a:ext cx="352425" cy="381000"/>
              </a:xfrm>
              <a:custGeom>
                <a:avLst/>
                <a:gdLst>
                  <a:gd name="connsiteX0" fmla="*/ 199143 w 352425"/>
                  <a:gd name="connsiteY0" fmla="*/ 7684 h 381000"/>
                  <a:gd name="connsiteX1" fmla="*/ 32456 w 352425"/>
                  <a:gd name="connsiteY1" fmla="*/ 65 h 381000"/>
                  <a:gd name="connsiteX2" fmla="*/ 71 w 352425"/>
                  <a:gd name="connsiteY2" fmla="*/ 33402 h 381000"/>
                  <a:gd name="connsiteX3" fmla="*/ 71 w 352425"/>
                  <a:gd name="connsiteY3" fmla="*/ 190565 h 381000"/>
                  <a:gd name="connsiteX4" fmla="*/ 71 w 352425"/>
                  <a:gd name="connsiteY4" fmla="*/ 352489 h 381000"/>
                  <a:gd name="connsiteX5" fmla="*/ 30551 w 352425"/>
                  <a:gd name="connsiteY5" fmla="*/ 382970 h 381000"/>
                  <a:gd name="connsiteX6" fmla="*/ 192476 w 352425"/>
                  <a:gd name="connsiteY6" fmla="*/ 379160 h 381000"/>
                  <a:gd name="connsiteX7" fmla="*/ 358211 w 352425"/>
                  <a:gd name="connsiteY7" fmla="*/ 199137 h 381000"/>
                  <a:gd name="connsiteX8" fmla="*/ 199143 w 352425"/>
                  <a:gd name="connsiteY8" fmla="*/ 7684 h 381000"/>
                  <a:gd name="connsiteX9" fmla="*/ 257246 w 352425"/>
                  <a:gd name="connsiteY9" fmla="*/ 210567 h 381000"/>
                  <a:gd name="connsiteX10" fmla="*/ 119133 w 352425"/>
                  <a:gd name="connsiteY10" fmla="*/ 307722 h 381000"/>
                  <a:gd name="connsiteX11" fmla="*/ 96273 w 352425"/>
                  <a:gd name="connsiteY11" fmla="*/ 279147 h 381000"/>
                  <a:gd name="connsiteX12" fmla="*/ 96273 w 352425"/>
                  <a:gd name="connsiteY12" fmla="*/ 189612 h 381000"/>
                  <a:gd name="connsiteX13" fmla="*/ 95321 w 352425"/>
                  <a:gd name="connsiteY13" fmla="*/ 127699 h 381000"/>
                  <a:gd name="connsiteX14" fmla="*/ 150566 w 352425"/>
                  <a:gd name="connsiteY14" fmla="*/ 75312 h 381000"/>
                  <a:gd name="connsiteX15" fmla="*/ 257246 w 352425"/>
                  <a:gd name="connsiteY15" fmla="*/ 210567 h 381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52425" h="381000">
                    <a:moveTo>
                      <a:pt x="199143" y="7684"/>
                    </a:moveTo>
                    <a:cubicBezTo>
                      <a:pt x="143898" y="-888"/>
                      <a:pt x="88653" y="1970"/>
                      <a:pt x="32456" y="65"/>
                    </a:cubicBezTo>
                    <a:cubicBezTo>
                      <a:pt x="7691" y="-888"/>
                      <a:pt x="-882" y="8637"/>
                      <a:pt x="71" y="33402"/>
                    </a:cubicBezTo>
                    <a:cubicBezTo>
                      <a:pt x="1023" y="85790"/>
                      <a:pt x="71" y="138177"/>
                      <a:pt x="71" y="190565"/>
                    </a:cubicBezTo>
                    <a:cubicBezTo>
                      <a:pt x="71" y="244857"/>
                      <a:pt x="1023" y="298197"/>
                      <a:pt x="71" y="352489"/>
                    </a:cubicBezTo>
                    <a:cubicBezTo>
                      <a:pt x="71" y="374397"/>
                      <a:pt x="7691" y="383922"/>
                      <a:pt x="30551" y="382970"/>
                    </a:cubicBezTo>
                    <a:cubicBezTo>
                      <a:pt x="84843" y="381064"/>
                      <a:pt x="139136" y="383922"/>
                      <a:pt x="192476" y="379160"/>
                    </a:cubicBezTo>
                    <a:cubicBezTo>
                      <a:pt x="293441" y="370587"/>
                      <a:pt x="356306" y="300102"/>
                      <a:pt x="358211" y="199137"/>
                    </a:cubicBezTo>
                    <a:cubicBezTo>
                      <a:pt x="359163" y="90552"/>
                      <a:pt x="302013" y="23877"/>
                      <a:pt x="199143" y="7684"/>
                    </a:cubicBezTo>
                    <a:close/>
                    <a:moveTo>
                      <a:pt x="257246" y="210567"/>
                    </a:moveTo>
                    <a:cubicBezTo>
                      <a:pt x="248673" y="278195"/>
                      <a:pt x="190571" y="318199"/>
                      <a:pt x="119133" y="307722"/>
                    </a:cubicBezTo>
                    <a:cubicBezTo>
                      <a:pt x="100083" y="304864"/>
                      <a:pt x="96273" y="295339"/>
                      <a:pt x="96273" y="279147"/>
                    </a:cubicBezTo>
                    <a:cubicBezTo>
                      <a:pt x="96273" y="249620"/>
                      <a:pt x="96273" y="219139"/>
                      <a:pt x="96273" y="189612"/>
                    </a:cubicBezTo>
                    <a:cubicBezTo>
                      <a:pt x="96273" y="168657"/>
                      <a:pt x="99131" y="148654"/>
                      <a:pt x="95321" y="127699"/>
                    </a:cubicBezTo>
                    <a:cubicBezTo>
                      <a:pt x="88653" y="81979"/>
                      <a:pt x="108656" y="70549"/>
                      <a:pt x="150566" y="75312"/>
                    </a:cubicBezTo>
                    <a:cubicBezTo>
                      <a:pt x="224861" y="84837"/>
                      <a:pt x="266771" y="136272"/>
                      <a:pt x="257246" y="21056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37" name="Group 62">
              <a:extLst>
                <a:ext uri="{FF2B5EF4-FFF2-40B4-BE49-F238E27FC236}">
                  <a16:creationId xmlns="" xmlns:a16="http://schemas.microsoft.com/office/drawing/2014/main" id="{E05D24BC-8AD4-4638-8CED-58C10AA6C6B4}"/>
                </a:ext>
              </a:extLst>
            </p:cNvPr>
            <p:cNvGrpSpPr/>
            <p:nvPr/>
          </p:nvGrpSpPr>
          <p:grpSpPr>
            <a:xfrm>
              <a:off x="6082548" y="4072744"/>
              <a:ext cx="2023098" cy="2398566"/>
              <a:chOff x="5094895" y="2639865"/>
              <a:chExt cx="2149967" cy="2641726"/>
            </a:xfrm>
          </p:grpSpPr>
          <p:grpSp>
            <p:nvGrpSpPr>
              <p:cNvPr id="38" name="Group 58">
                <a:extLst>
                  <a:ext uri="{FF2B5EF4-FFF2-40B4-BE49-F238E27FC236}">
                    <a16:creationId xmlns="" xmlns:a16="http://schemas.microsoft.com/office/drawing/2014/main" id="{69D67F09-0EE3-48C9-A8F9-0D432FC660A6}"/>
                  </a:ext>
                </a:extLst>
              </p:cNvPr>
              <p:cNvGrpSpPr/>
              <p:nvPr/>
            </p:nvGrpSpPr>
            <p:grpSpPr>
              <a:xfrm>
                <a:off x="5094895" y="3711725"/>
                <a:ext cx="2113260" cy="1375670"/>
                <a:chOff x="5094895" y="3711725"/>
                <a:chExt cx="2113260" cy="1375670"/>
              </a:xfrm>
            </p:grpSpPr>
            <p:grpSp>
              <p:nvGrpSpPr>
                <p:cNvPr id="52" name="Group 51">
                  <a:extLst>
                    <a:ext uri="{FF2B5EF4-FFF2-40B4-BE49-F238E27FC236}">
                      <a16:creationId xmlns="" xmlns:a16="http://schemas.microsoft.com/office/drawing/2014/main" id="{B3B8AE3A-4684-44DC-9F24-BDF323708BED}"/>
                    </a:ext>
                  </a:extLst>
                </p:cNvPr>
                <p:cNvGrpSpPr/>
                <p:nvPr/>
              </p:nvGrpSpPr>
              <p:grpSpPr>
                <a:xfrm>
                  <a:off x="5094895" y="3711725"/>
                  <a:ext cx="2113260" cy="628134"/>
                  <a:chOff x="5094895" y="3711725"/>
                  <a:chExt cx="2113260" cy="628134"/>
                </a:xfrm>
              </p:grpSpPr>
              <p:sp>
                <p:nvSpPr>
                  <p:cNvPr id="55" name="Freeform: Shape 50">
                    <a:extLst>
                      <a:ext uri="{FF2B5EF4-FFF2-40B4-BE49-F238E27FC236}">
                        <a16:creationId xmlns="" xmlns:a16="http://schemas.microsoft.com/office/drawing/2014/main" id="{099AB82D-B9E7-42A2-A60A-6ADAC199213A}"/>
                      </a:ext>
                    </a:extLst>
                  </p:cNvPr>
                  <p:cNvSpPr/>
                  <p:nvPr/>
                </p:nvSpPr>
                <p:spPr>
                  <a:xfrm>
                    <a:off x="5094895" y="3863696"/>
                    <a:ext cx="336036" cy="476163"/>
                  </a:xfrm>
                  <a:custGeom>
                    <a:avLst/>
                    <a:gdLst>
                      <a:gd name="connsiteX0" fmla="*/ 218675 w 336036"/>
                      <a:gd name="connsiteY0" fmla="*/ 0 h 476163"/>
                      <a:gd name="connsiteX1" fmla="*/ 336036 w 336036"/>
                      <a:gd name="connsiteY1" fmla="*/ 0 h 476163"/>
                      <a:gd name="connsiteX2" fmla="*/ 336036 w 336036"/>
                      <a:gd name="connsiteY2" fmla="*/ 476163 h 476163"/>
                      <a:gd name="connsiteX3" fmla="*/ 218675 w 336036"/>
                      <a:gd name="connsiteY3" fmla="*/ 476163 h 476163"/>
                      <a:gd name="connsiteX4" fmla="*/ 218675 w 336036"/>
                      <a:gd name="connsiteY4" fmla="*/ 375461 h 476163"/>
                      <a:gd name="connsiteX5" fmla="*/ 0 w 336036"/>
                      <a:gd name="connsiteY5" fmla="*/ 375461 h 476163"/>
                      <a:gd name="connsiteX6" fmla="*/ 0 w 336036"/>
                      <a:gd name="connsiteY6" fmla="*/ 96603 h 476163"/>
                      <a:gd name="connsiteX7" fmla="*/ 218675 w 336036"/>
                      <a:gd name="connsiteY7" fmla="*/ 96603 h 476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36036" h="476163">
                        <a:moveTo>
                          <a:pt x="218675" y="0"/>
                        </a:moveTo>
                        <a:lnTo>
                          <a:pt x="336036" y="0"/>
                        </a:lnTo>
                        <a:lnTo>
                          <a:pt x="336036" y="476163"/>
                        </a:lnTo>
                        <a:lnTo>
                          <a:pt x="218675" y="476163"/>
                        </a:lnTo>
                        <a:lnTo>
                          <a:pt x="218675" y="375461"/>
                        </a:lnTo>
                        <a:lnTo>
                          <a:pt x="0" y="375461"/>
                        </a:lnTo>
                        <a:lnTo>
                          <a:pt x="0" y="96603"/>
                        </a:lnTo>
                        <a:lnTo>
                          <a:pt x="218675" y="96603"/>
                        </a:lnTo>
                        <a:close/>
                      </a:path>
                    </a:pathLst>
                  </a:custGeom>
                  <a:solidFill>
                    <a:srgbClr val="435E7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" name="Rectangle 36">
                    <a:extLst>
                      <a:ext uri="{FF2B5EF4-FFF2-40B4-BE49-F238E27FC236}">
                        <a16:creationId xmlns="" xmlns:a16="http://schemas.microsoft.com/office/drawing/2014/main" id="{E7ACEBFF-26C0-4798-A4E6-34E9DFE7266C}"/>
                      </a:ext>
                    </a:extLst>
                  </p:cNvPr>
                  <p:cNvSpPr/>
                  <p:nvPr/>
                </p:nvSpPr>
                <p:spPr>
                  <a:xfrm>
                    <a:off x="5477203" y="3837325"/>
                    <a:ext cx="1730952" cy="45719"/>
                  </a:xfrm>
                  <a:prstGeom prst="rect">
                    <a:avLst/>
                  </a:prstGeom>
                  <a:solidFill>
                    <a:srgbClr val="435E7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" name="Freeform: Shape 48">
                    <a:extLst>
                      <a:ext uri="{FF2B5EF4-FFF2-40B4-BE49-F238E27FC236}">
                        <a16:creationId xmlns="" xmlns:a16="http://schemas.microsoft.com/office/drawing/2014/main" id="{F9D2F676-F393-4E65-9648-1B3B11E3864C}"/>
                      </a:ext>
                    </a:extLst>
                  </p:cNvPr>
                  <p:cNvSpPr/>
                  <p:nvPr/>
                </p:nvSpPr>
                <p:spPr>
                  <a:xfrm>
                    <a:off x="6157841" y="3711725"/>
                    <a:ext cx="300038" cy="442408"/>
                  </a:xfrm>
                  <a:custGeom>
                    <a:avLst/>
                    <a:gdLst>
                      <a:gd name="connsiteX0" fmla="*/ 53611 w 300038"/>
                      <a:gd name="connsiteY0" fmla="*/ 0 h 442408"/>
                      <a:gd name="connsiteX1" fmla="*/ 246428 w 300038"/>
                      <a:gd name="connsiteY1" fmla="*/ 0 h 442408"/>
                      <a:gd name="connsiteX2" fmla="*/ 246428 w 300038"/>
                      <a:gd name="connsiteY2" fmla="*/ 239398 h 442408"/>
                      <a:gd name="connsiteX3" fmla="*/ 248641 w 300038"/>
                      <a:gd name="connsiteY3" fmla="*/ 239398 h 442408"/>
                      <a:gd name="connsiteX4" fmla="*/ 300038 w 300038"/>
                      <a:gd name="connsiteY4" fmla="*/ 391590 h 442408"/>
                      <a:gd name="connsiteX5" fmla="*/ 201048 w 300038"/>
                      <a:gd name="connsiteY5" fmla="*/ 391590 h 442408"/>
                      <a:gd name="connsiteX6" fmla="*/ 201048 w 300038"/>
                      <a:gd name="connsiteY6" fmla="*/ 408574 h 442408"/>
                      <a:gd name="connsiteX7" fmla="*/ 167214 w 300038"/>
                      <a:gd name="connsiteY7" fmla="*/ 442408 h 442408"/>
                      <a:gd name="connsiteX8" fmla="*/ 132826 w 300038"/>
                      <a:gd name="connsiteY8" fmla="*/ 442408 h 442408"/>
                      <a:gd name="connsiteX9" fmla="*/ 98992 w 300038"/>
                      <a:gd name="connsiteY9" fmla="*/ 408574 h 442408"/>
                      <a:gd name="connsiteX10" fmla="*/ 98992 w 300038"/>
                      <a:gd name="connsiteY10" fmla="*/ 391590 h 442408"/>
                      <a:gd name="connsiteX11" fmla="*/ 0 w 300038"/>
                      <a:gd name="connsiteY11" fmla="*/ 391590 h 442408"/>
                      <a:gd name="connsiteX12" fmla="*/ 51397 w 300038"/>
                      <a:gd name="connsiteY12" fmla="*/ 239398 h 442408"/>
                      <a:gd name="connsiteX13" fmla="*/ 53611 w 300038"/>
                      <a:gd name="connsiteY13" fmla="*/ 239398 h 4424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00038" h="442408">
                        <a:moveTo>
                          <a:pt x="53611" y="0"/>
                        </a:moveTo>
                        <a:lnTo>
                          <a:pt x="246428" y="0"/>
                        </a:lnTo>
                        <a:lnTo>
                          <a:pt x="246428" y="239398"/>
                        </a:lnTo>
                        <a:lnTo>
                          <a:pt x="248641" y="239398"/>
                        </a:lnTo>
                        <a:lnTo>
                          <a:pt x="300038" y="391590"/>
                        </a:lnTo>
                        <a:lnTo>
                          <a:pt x="201048" y="391590"/>
                        </a:lnTo>
                        <a:lnTo>
                          <a:pt x="201048" y="408574"/>
                        </a:lnTo>
                        <a:cubicBezTo>
                          <a:pt x="201048" y="427260"/>
                          <a:pt x="185900" y="442408"/>
                          <a:pt x="167214" y="442408"/>
                        </a:cubicBezTo>
                        <a:lnTo>
                          <a:pt x="132826" y="442408"/>
                        </a:lnTo>
                        <a:cubicBezTo>
                          <a:pt x="114140" y="442408"/>
                          <a:pt x="98992" y="427260"/>
                          <a:pt x="98992" y="408574"/>
                        </a:cubicBezTo>
                        <a:lnTo>
                          <a:pt x="98992" y="391590"/>
                        </a:lnTo>
                        <a:lnTo>
                          <a:pt x="0" y="391590"/>
                        </a:lnTo>
                        <a:lnTo>
                          <a:pt x="51397" y="239398"/>
                        </a:lnTo>
                        <a:lnTo>
                          <a:pt x="53611" y="239398"/>
                        </a:lnTo>
                        <a:close/>
                      </a:path>
                    </a:pathLst>
                  </a:custGeom>
                  <a:solidFill>
                    <a:srgbClr val="435E7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53" name="Rectangle: Top Corners Rounded 44">
                  <a:extLst>
                    <a:ext uri="{FF2B5EF4-FFF2-40B4-BE49-F238E27FC236}">
                      <a16:creationId xmlns="" xmlns:a16="http://schemas.microsoft.com/office/drawing/2014/main" id="{2E242D3E-61CF-4C11-9004-5055616D1438}"/>
                    </a:ext>
                  </a:extLst>
                </p:cNvPr>
                <p:cNvSpPr/>
                <p:nvPr/>
              </p:nvSpPr>
              <p:spPr>
                <a:xfrm rot="10800000">
                  <a:off x="5773715" y="4944366"/>
                  <a:ext cx="1128366" cy="45719"/>
                </a:xfrm>
                <a:prstGeom prst="round2SameRect">
                  <a:avLst>
                    <a:gd name="adj1" fmla="val 33152"/>
                    <a:gd name="adj2" fmla="val 0"/>
                  </a:avLst>
                </a:prstGeom>
                <a:solidFill>
                  <a:srgbClr val="435E7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Rectangle 52">
                  <a:extLst>
                    <a:ext uri="{FF2B5EF4-FFF2-40B4-BE49-F238E27FC236}">
                      <a16:creationId xmlns="" xmlns:a16="http://schemas.microsoft.com/office/drawing/2014/main" id="{7CC7EF0E-6B88-46A4-838F-739E3087859D}"/>
                    </a:ext>
                  </a:extLst>
                </p:cNvPr>
                <p:cNvSpPr/>
                <p:nvPr/>
              </p:nvSpPr>
              <p:spPr>
                <a:xfrm>
                  <a:off x="6164691" y="4965793"/>
                  <a:ext cx="346413" cy="121602"/>
                </a:xfrm>
                <a:prstGeom prst="rect">
                  <a:avLst/>
                </a:prstGeom>
                <a:solidFill>
                  <a:srgbClr val="435E7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9" name="Group 49">
                <a:extLst>
                  <a:ext uri="{FF2B5EF4-FFF2-40B4-BE49-F238E27FC236}">
                    <a16:creationId xmlns="" xmlns:a16="http://schemas.microsoft.com/office/drawing/2014/main" id="{78B7BE98-21BC-4844-9B5D-E6D97D0C50E5}"/>
                  </a:ext>
                </a:extLst>
              </p:cNvPr>
              <p:cNvGrpSpPr/>
              <p:nvPr/>
            </p:nvGrpSpPr>
            <p:grpSpPr>
              <a:xfrm>
                <a:off x="5176309" y="2639865"/>
                <a:ext cx="1156513" cy="1833233"/>
                <a:chOff x="5176309" y="2639865"/>
                <a:chExt cx="1156513" cy="1833233"/>
              </a:xfrm>
            </p:grpSpPr>
            <p:sp>
              <p:nvSpPr>
                <p:cNvPr id="48" name="Rectangle 41">
                  <a:extLst>
                    <a:ext uri="{FF2B5EF4-FFF2-40B4-BE49-F238E27FC236}">
                      <a16:creationId xmlns="" xmlns:a16="http://schemas.microsoft.com/office/drawing/2014/main" id="{3D649909-4414-4EC2-82FE-302B25E631C0}"/>
                    </a:ext>
                  </a:extLst>
                </p:cNvPr>
                <p:cNvSpPr/>
                <p:nvPr/>
              </p:nvSpPr>
              <p:spPr>
                <a:xfrm>
                  <a:off x="5176309" y="3763758"/>
                  <a:ext cx="194549" cy="709340"/>
                </a:xfrm>
                <a:prstGeom prst="rect">
                  <a:avLst/>
                </a:prstGeom>
                <a:solidFill>
                  <a:srgbClr val="E6135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Block Arc 45">
                  <a:extLst>
                    <a:ext uri="{FF2B5EF4-FFF2-40B4-BE49-F238E27FC236}">
                      <a16:creationId xmlns="" xmlns:a16="http://schemas.microsoft.com/office/drawing/2014/main" id="{16B57B62-3BAD-4EAC-A00B-C40155109FEA}"/>
                    </a:ext>
                  </a:extLst>
                </p:cNvPr>
                <p:cNvSpPr/>
                <p:nvPr/>
              </p:nvSpPr>
              <p:spPr>
                <a:xfrm>
                  <a:off x="5333128" y="2639865"/>
                  <a:ext cx="999694" cy="999694"/>
                </a:xfrm>
                <a:prstGeom prst="blockArc">
                  <a:avLst>
                    <a:gd name="adj1" fmla="val 10800000"/>
                    <a:gd name="adj2" fmla="val 21545197"/>
                    <a:gd name="adj3" fmla="val 3668"/>
                  </a:avLst>
                </a:prstGeom>
                <a:solidFill>
                  <a:srgbClr val="E6135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0" name="Rectangle 46">
                  <a:extLst>
                    <a:ext uri="{FF2B5EF4-FFF2-40B4-BE49-F238E27FC236}">
                      <a16:creationId xmlns="" xmlns:a16="http://schemas.microsoft.com/office/drawing/2014/main" id="{8B5C102F-3487-4F66-B7D9-AB0C56ED0999}"/>
                    </a:ext>
                  </a:extLst>
                </p:cNvPr>
                <p:cNvSpPr/>
                <p:nvPr/>
              </p:nvSpPr>
              <p:spPr>
                <a:xfrm>
                  <a:off x="5334282" y="3118735"/>
                  <a:ext cx="36576" cy="709340"/>
                </a:xfrm>
                <a:prstGeom prst="rect">
                  <a:avLst/>
                </a:prstGeom>
                <a:solidFill>
                  <a:srgbClr val="E6135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Rectangle 47">
                  <a:extLst>
                    <a:ext uri="{FF2B5EF4-FFF2-40B4-BE49-F238E27FC236}">
                      <a16:creationId xmlns="" xmlns:a16="http://schemas.microsoft.com/office/drawing/2014/main" id="{ACAC4D97-C65D-4BC9-ADB8-90CFF2AACED6}"/>
                    </a:ext>
                  </a:extLst>
                </p:cNvPr>
                <p:cNvSpPr/>
                <p:nvPr/>
              </p:nvSpPr>
              <p:spPr>
                <a:xfrm>
                  <a:off x="6296246" y="3118317"/>
                  <a:ext cx="36576" cy="615500"/>
                </a:xfrm>
                <a:prstGeom prst="rect">
                  <a:avLst/>
                </a:prstGeom>
                <a:solidFill>
                  <a:srgbClr val="E6135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0" name="Group 34">
                <a:extLst>
                  <a:ext uri="{FF2B5EF4-FFF2-40B4-BE49-F238E27FC236}">
                    <a16:creationId xmlns="" xmlns:a16="http://schemas.microsoft.com/office/drawing/2014/main" id="{360738B6-A7DB-4822-8736-100F317425D6}"/>
                  </a:ext>
                </a:extLst>
              </p:cNvPr>
              <p:cNvGrpSpPr/>
              <p:nvPr/>
            </p:nvGrpSpPr>
            <p:grpSpPr>
              <a:xfrm>
                <a:off x="5981094" y="4134870"/>
                <a:ext cx="733628" cy="784146"/>
                <a:chOff x="5724251" y="3033712"/>
                <a:chExt cx="733628" cy="784146"/>
              </a:xfrm>
              <a:solidFill>
                <a:schemeClr val="accent4"/>
              </a:solidFill>
            </p:grpSpPr>
            <p:sp>
              <p:nvSpPr>
                <p:cNvPr id="45" name="Freeform: Shape 31">
                  <a:extLst>
                    <a:ext uri="{FF2B5EF4-FFF2-40B4-BE49-F238E27FC236}">
                      <a16:creationId xmlns="" xmlns:a16="http://schemas.microsoft.com/office/drawing/2014/main" id="{CC09FCCD-71FE-475E-999F-6B9B7119A8B6}"/>
                    </a:ext>
                  </a:extLst>
                </p:cNvPr>
                <p:cNvSpPr/>
                <p:nvPr/>
              </p:nvSpPr>
              <p:spPr>
                <a:xfrm>
                  <a:off x="5731996" y="3033712"/>
                  <a:ext cx="600075" cy="342900"/>
                </a:xfrm>
                <a:custGeom>
                  <a:avLst/>
                  <a:gdLst>
                    <a:gd name="connsiteX0" fmla="*/ 562124 w 600075"/>
                    <a:gd name="connsiteY0" fmla="*/ 244793 h 342900"/>
                    <a:gd name="connsiteX1" fmla="*/ 503069 w 600075"/>
                    <a:gd name="connsiteY1" fmla="*/ 225743 h 342900"/>
                    <a:gd name="connsiteX2" fmla="*/ 55394 w 600075"/>
                    <a:gd name="connsiteY2" fmla="*/ 226695 h 342900"/>
                    <a:gd name="connsiteX3" fmla="*/ 149 w 600075"/>
                    <a:gd name="connsiteY3" fmla="*/ 173355 h 342900"/>
                    <a:gd name="connsiteX4" fmla="*/ 81112 w 600075"/>
                    <a:gd name="connsiteY4" fmla="*/ 93345 h 342900"/>
                    <a:gd name="connsiteX5" fmla="*/ 252562 w 600075"/>
                    <a:gd name="connsiteY5" fmla="*/ 94298 h 342900"/>
                    <a:gd name="connsiteX6" fmla="*/ 290662 w 600075"/>
                    <a:gd name="connsiteY6" fmla="*/ 57150 h 342900"/>
                    <a:gd name="connsiteX7" fmla="*/ 290662 w 600075"/>
                    <a:gd name="connsiteY7" fmla="*/ 28575 h 342900"/>
                    <a:gd name="connsiteX8" fmla="*/ 317332 w 600075"/>
                    <a:gd name="connsiteY8" fmla="*/ 0 h 342900"/>
                    <a:gd name="connsiteX9" fmla="*/ 343049 w 600075"/>
                    <a:gd name="connsiteY9" fmla="*/ 28575 h 342900"/>
                    <a:gd name="connsiteX10" fmla="*/ 343049 w 600075"/>
                    <a:gd name="connsiteY10" fmla="*/ 114300 h 342900"/>
                    <a:gd name="connsiteX11" fmla="*/ 294472 w 600075"/>
                    <a:gd name="connsiteY11" fmla="*/ 146685 h 342900"/>
                    <a:gd name="connsiteX12" fmla="*/ 84922 w 600075"/>
                    <a:gd name="connsiteY12" fmla="*/ 146685 h 342900"/>
                    <a:gd name="connsiteX13" fmla="*/ 52537 w 600075"/>
                    <a:gd name="connsiteY13" fmla="*/ 161925 h 342900"/>
                    <a:gd name="connsiteX14" fmla="*/ 85874 w 600075"/>
                    <a:gd name="connsiteY14" fmla="*/ 176213 h 342900"/>
                    <a:gd name="connsiteX15" fmla="*/ 547837 w 600075"/>
                    <a:gd name="connsiteY15" fmla="*/ 175260 h 342900"/>
                    <a:gd name="connsiteX16" fmla="*/ 604987 w 600075"/>
                    <a:gd name="connsiteY16" fmla="*/ 232410 h 342900"/>
                    <a:gd name="connsiteX17" fmla="*/ 548789 w 600075"/>
                    <a:gd name="connsiteY17" fmla="*/ 294323 h 342900"/>
                    <a:gd name="connsiteX18" fmla="*/ 467827 w 600075"/>
                    <a:gd name="connsiteY18" fmla="*/ 293370 h 342900"/>
                    <a:gd name="connsiteX19" fmla="*/ 409724 w 600075"/>
                    <a:gd name="connsiteY19" fmla="*/ 331470 h 342900"/>
                    <a:gd name="connsiteX20" fmla="*/ 372577 w 600075"/>
                    <a:gd name="connsiteY20" fmla="*/ 343853 h 342900"/>
                    <a:gd name="connsiteX21" fmla="*/ 364957 w 600075"/>
                    <a:gd name="connsiteY21" fmla="*/ 266700 h 342900"/>
                    <a:gd name="connsiteX22" fmla="*/ 404962 w 600075"/>
                    <a:gd name="connsiteY22" fmla="*/ 243840 h 342900"/>
                    <a:gd name="connsiteX23" fmla="*/ 562124 w 600075"/>
                    <a:gd name="connsiteY23" fmla="*/ 244793 h 342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600075" h="342900">
                      <a:moveTo>
                        <a:pt x="562124" y="244793"/>
                      </a:moveTo>
                      <a:cubicBezTo>
                        <a:pt x="537359" y="219075"/>
                        <a:pt x="519262" y="226695"/>
                        <a:pt x="503069" y="225743"/>
                      </a:cubicBezTo>
                      <a:cubicBezTo>
                        <a:pt x="353527" y="224790"/>
                        <a:pt x="204937" y="223838"/>
                        <a:pt x="55394" y="226695"/>
                      </a:cubicBezTo>
                      <a:cubicBezTo>
                        <a:pt x="14437" y="227648"/>
                        <a:pt x="-1756" y="216218"/>
                        <a:pt x="149" y="173355"/>
                      </a:cubicBezTo>
                      <a:cubicBezTo>
                        <a:pt x="2054" y="93345"/>
                        <a:pt x="149" y="93345"/>
                        <a:pt x="81112" y="93345"/>
                      </a:cubicBezTo>
                      <a:cubicBezTo>
                        <a:pt x="138262" y="93345"/>
                        <a:pt x="195412" y="92393"/>
                        <a:pt x="252562" y="94298"/>
                      </a:cubicBezTo>
                      <a:cubicBezTo>
                        <a:pt x="280184" y="95250"/>
                        <a:pt x="295424" y="88583"/>
                        <a:pt x="290662" y="57150"/>
                      </a:cubicBezTo>
                      <a:cubicBezTo>
                        <a:pt x="289709" y="47625"/>
                        <a:pt x="289709" y="38100"/>
                        <a:pt x="290662" y="28575"/>
                      </a:cubicBezTo>
                      <a:cubicBezTo>
                        <a:pt x="292567" y="12383"/>
                        <a:pt x="300187" y="0"/>
                        <a:pt x="317332" y="0"/>
                      </a:cubicBezTo>
                      <a:cubicBezTo>
                        <a:pt x="334477" y="0"/>
                        <a:pt x="343049" y="13335"/>
                        <a:pt x="343049" y="28575"/>
                      </a:cubicBezTo>
                      <a:cubicBezTo>
                        <a:pt x="344002" y="57150"/>
                        <a:pt x="344954" y="85725"/>
                        <a:pt x="343049" y="114300"/>
                      </a:cubicBezTo>
                      <a:cubicBezTo>
                        <a:pt x="341144" y="143828"/>
                        <a:pt x="318284" y="146685"/>
                        <a:pt x="294472" y="146685"/>
                      </a:cubicBezTo>
                      <a:cubicBezTo>
                        <a:pt x="224939" y="146685"/>
                        <a:pt x="154454" y="146685"/>
                        <a:pt x="84922" y="146685"/>
                      </a:cubicBezTo>
                      <a:cubicBezTo>
                        <a:pt x="72539" y="146685"/>
                        <a:pt x="51584" y="140018"/>
                        <a:pt x="52537" y="161925"/>
                      </a:cubicBezTo>
                      <a:cubicBezTo>
                        <a:pt x="53489" y="183833"/>
                        <a:pt x="73492" y="176213"/>
                        <a:pt x="85874" y="176213"/>
                      </a:cubicBezTo>
                      <a:cubicBezTo>
                        <a:pt x="240179" y="177165"/>
                        <a:pt x="393532" y="178118"/>
                        <a:pt x="547837" y="175260"/>
                      </a:cubicBezTo>
                      <a:cubicBezTo>
                        <a:pt x="592604" y="174308"/>
                        <a:pt x="605939" y="188595"/>
                        <a:pt x="604987" y="232410"/>
                      </a:cubicBezTo>
                      <a:cubicBezTo>
                        <a:pt x="604034" y="274320"/>
                        <a:pt x="598319" y="300038"/>
                        <a:pt x="548789" y="294323"/>
                      </a:cubicBezTo>
                      <a:cubicBezTo>
                        <a:pt x="522119" y="291465"/>
                        <a:pt x="494497" y="294323"/>
                        <a:pt x="467827" y="293370"/>
                      </a:cubicBezTo>
                      <a:cubicBezTo>
                        <a:pt x="440204" y="293370"/>
                        <a:pt x="410677" y="285750"/>
                        <a:pt x="409724" y="331470"/>
                      </a:cubicBezTo>
                      <a:cubicBezTo>
                        <a:pt x="409724" y="349568"/>
                        <a:pt x="384959" y="356235"/>
                        <a:pt x="372577" y="343853"/>
                      </a:cubicBezTo>
                      <a:cubicBezTo>
                        <a:pt x="352574" y="321945"/>
                        <a:pt x="362099" y="292418"/>
                        <a:pt x="364957" y="266700"/>
                      </a:cubicBezTo>
                      <a:cubicBezTo>
                        <a:pt x="366862" y="242888"/>
                        <a:pt x="387817" y="243840"/>
                        <a:pt x="404962" y="243840"/>
                      </a:cubicBezTo>
                      <a:cubicBezTo>
                        <a:pt x="454492" y="244793"/>
                        <a:pt x="503069" y="244793"/>
                        <a:pt x="562124" y="244793"/>
                      </a:cubicBezTo>
                      <a:close/>
                    </a:path>
                  </a:pathLst>
                </a:custGeom>
                <a:solidFill>
                  <a:srgbClr val="32B5D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6" name="Freeform: Shape 32">
                  <a:extLst>
                    <a:ext uri="{FF2B5EF4-FFF2-40B4-BE49-F238E27FC236}">
                      <a16:creationId xmlns="" xmlns:a16="http://schemas.microsoft.com/office/drawing/2014/main" id="{5E2E0F51-F3D6-4E42-8907-8C65E217F4F3}"/>
                    </a:ext>
                  </a:extLst>
                </p:cNvPr>
                <p:cNvSpPr/>
                <p:nvPr/>
              </p:nvSpPr>
              <p:spPr>
                <a:xfrm>
                  <a:off x="5724251" y="3427333"/>
                  <a:ext cx="285750" cy="390525"/>
                </a:xfrm>
                <a:custGeom>
                  <a:avLst/>
                  <a:gdLst>
                    <a:gd name="connsiteX0" fmla="*/ 2179 w 285750"/>
                    <a:gd name="connsiteY0" fmla="*/ 302657 h 390525"/>
                    <a:gd name="connsiteX1" fmla="*/ 126004 w 285750"/>
                    <a:gd name="connsiteY1" fmla="*/ 326469 h 390525"/>
                    <a:gd name="connsiteX2" fmla="*/ 190774 w 285750"/>
                    <a:gd name="connsiteY2" fmla="*/ 276939 h 390525"/>
                    <a:gd name="connsiteX3" fmla="*/ 130767 w 285750"/>
                    <a:gd name="connsiteY3" fmla="*/ 222647 h 390525"/>
                    <a:gd name="connsiteX4" fmla="*/ 92667 w 285750"/>
                    <a:gd name="connsiteY4" fmla="*/ 221694 h 390525"/>
                    <a:gd name="connsiteX5" fmla="*/ 67902 w 285750"/>
                    <a:gd name="connsiteY5" fmla="*/ 192167 h 390525"/>
                    <a:gd name="connsiteX6" fmla="*/ 92667 w 285750"/>
                    <a:gd name="connsiteY6" fmla="*/ 156924 h 390525"/>
                    <a:gd name="connsiteX7" fmla="*/ 140292 w 285750"/>
                    <a:gd name="connsiteY7" fmla="*/ 155019 h 390525"/>
                    <a:gd name="connsiteX8" fmla="*/ 182202 w 285750"/>
                    <a:gd name="connsiteY8" fmla="*/ 112157 h 390525"/>
                    <a:gd name="connsiteX9" fmla="*/ 141244 w 285750"/>
                    <a:gd name="connsiteY9" fmla="*/ 68342 h 390525"/>
                    <a:gd name="connsiteX10" fmla="*/ 25039 w 285750"/>
                    <a:gd name="connsiteY10" fmla="*/ 81677 h 390525"/>
                    <a:gd name="connsiteX11" fmla="*/ 84094 w 285750"/>
                    <a:gd name="connsiteY11" fmla="*/ 1667 h 390525"/>
                    <a:gd name="connsiteX12" fmla="*/ 187917 w 285750"/>
                    <a:gd name="connsiteY12" fmla="*/ 2619 h 390525"/>
                    <a:gd name="connsiteX13" fmla="*/ 277452 w 285750"/>
                    <a:gd name="connsiteY13" fmla="*/ 73104 h 390525"/>
                    <a:gd name="connsiteX14" fmla="*/ 221254 w 285750"/>
                    <a:gd name="connsiteY14" fmla="*/ 178832 h 390525"/>
                    <a:gd name="connsiteX15" fmla="*/ 285072 w 285750"/>
                    <a:gd name="connsiteY15" fmla="*/ 245507 h 390525"/>
                    <a:gd name="connsiteX16" fmla="*/ 216492 w 285750"/>
                    <a:gd name="connsiteY16" fmla="*/ 378857 h 390525"/>
                    <a:gd name="connsiteX17" fmla="*/ 25039 w 285750"/>
                    <a:gd name="connsiteY17" fmla="*/ 380762 h 390525"/>
                    <a:gd name="connsiteX18" fmla="*/ 2179 w 285750"/>
                    <a:gd name="connsiteY18" fmla="*/ 302657 h 390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285750" h="390525">
                      <a:moveTo>
                        <a:pt x="2179" y="302657"/>
                      </a:moveTo>
                      <a:cubicBezTo>
                        <a:pt x="45994" y="316944"/>
                        <a:pt x="84094" y="331232"/>
                        <a:pt x="126004" y="326469"/>
                      </a:cubicBezTo>
                      <a:cubicBezTo>
                        <a:pt x="157437" y="322659"/>
                        <a:pt x="187917" y="315039"/>
                        <a:pt x="190774" y="276939"/>
                      </a:cubicBezTo>
                      <a:cubicBezTo>
                        <a:pt x="193632" y="236934"/>
                        <a:pt x="160294" y="229314"/>
                        <a:pt x="130767" y="222647"/>
                      </a:cubicBezTo>
                      <a:cubicBezTo>
                        <a:pt x="118384" y="219789"/>
                        <a:pt x="105049" y="220742"/>
                        <a:pt x="92667" y="221694"/>
                      </a:cubicBezTo>
                      <a:cubicBezTo>
                        <a:pt x="69807" y="223599"/>
                        <a:pt x="66949" y="210264"/>
                        <a:pt x="67902" y="192167"/>
                      </a:cubicBezTo>
                      <a:cubicBezTo>
                        <a:pt x="68854" y="175022"/>
                        <a:pt x="64092" y="155972"/>
                        <a:pt x="92667" y="156924"/>
                      </a:cubicBezTo>
                      <a:cubicBezTo>
                        <a:pt x="108859" y="157877"/>
                        <a:pt x="124099" y="156924"/>
                        <a:pt x="140292" y="155019"/>
                      </a:cubicBezTo>
                      <a:cubicBezTo>
                        <a:pt x="165057" y="152162"/>
                        <a:pt x="182202" y="139779"/>
                        <a:pt x="182202" y="112157"/>
                      </a:cubicBezTo>
                      <a:cubicBezTo>
                        <a:pt x="182202" y="85487"/>
                        <a:pt x="166009" y="72152"/>
                        <a:pt x="141244" y="68342"/>
                      </a:cubicBezTo>
                      <a:cubicBezTo>
                        <a:pt x="101239" y="61674"/>
                        <a:pt x="63139" y="71199"/>
                        <a:pt x="25039" y="81677"/>
                      </a:cubicBezTo>
                      <a:cubicBezTo>
                        <a:pt x="14562" y="9287"/>
                        <a:pt x="16467" y="6429"/>
                        <a:pt x="84094" y="1667"/>
                      </a:cubicBezTo>
                      <a:cubicBezTo>
                        <a:pt x="118384" y="-238"/>
                        <a:pt x="153627" y="-1191"/>
                        <a:pt x="187917" y="2619"/>
                      </a:cubicBezTo>
                      <a:cubicBezTo>
                        <a:pt x="230779" y="7382"/>
                        <a:pt x="267927" y="24527"/>
                        <a:pt x="277452" y="73104"/>
                      </a:cubicBezTo>
                      <a:cubicBezTo>
                        <a:pt x="286977" y="122634"/>
                        <a:pt x="273642" y="148352"/>
                        <a:pt x="221254" y="178832"/>
                      </a:cubicBezTo>
                      <a:cubicBezTo>
                        <a:pt x="248877" y="195977"/>
                        <a:pt x="275547" y="212169"/>
                        <a:pt x="285072" y="245507"/>
                      </a:cubicBezTo>
                      <a:cubicBezTo>
                        <a:pt x="301264" y="303609"/>
                        <a:pt x="274594" y="358854"/>
                        <a:pt x="216492" y="378857"/>
                      </a:cubicBezTo>
                      <a:cubicBezTo>
                        <a:pt x="152674" y="400764"/>
                        <a:pt x="87904" y="397907"/>
                        <a:pt x="25039" y="380762"/>
                      </a:cubicBezTo>
                      <a:cubicBezTo>
                        <a:pt x="-17823" y="369332"/>
                        <a:pt x="8847" y="332184"/>
                        <a:pt x="2179" y="302657"/>
                      </a:cubicBezTo>
                      <a:close/>
                    </a:path>
                  </a:pathLst>
                </a:custGeom>
                <a:solidFill>
                  <a:srgbClr val="32B5D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7" name="Freeform: Shape 33">
                  <a:extLst>
                    <a:ext uri="{FF2B5EF4-FFF2-40B4-BE49-F238E27FC236}">
                      <a16:creationId xmlns="" xmlns:a16="http://schemas.microsoft.com/office/drawing/2014/main" id="{2868E169-3B6B-4122-A5F6-F46098B95978}"/>
                    </a:ext>
                  </a:extLst>
                </p:cNvPr>
                <p:cNvSpPr/>
                <p:nvPr/>
              </p:nvSpPr>
              <p:spPr>
                <a:xfrm>
                  <a:off x="6105454" y="3430840"/>
                  <a:ext cx="352425" cy="381000"/>
                </a:xfrm>
                <a:custGeom>
                  <a:avLst/>
                  <a:gdLst>
                    <a:gd name="connsiteX0" fmla="*/ 199143 w 352425"/>
                    <a:gd name="connsiteY0" fmla="*/ 7684 h 381000"/>
                    <a:gd name="connsiteX1" fmla="*/ 32456 w 352425"/>
                    <a:gd name="connsiteY1" fmla="*/ 65 h 381000"/>
                    <a:gd name="connsiteX2" fmla="*/ 71 w 352425"/>
                    <a:gd name="connsiteY2" fmla="*/ 33402 h 381000"/>
                    <a:gd name="connsiteX3" fmla="*/ 71 w 352425"/>
                    <a:gd name="connsiteY3" fmla="*/ 190565 h 381000"/>
                    <a:gd name="connsiteX4" fmla="*/ 71 w 352425"/>
                    <a:gd name="connsiteY4" fmla="*/ 352489 h 381000"/>
                    <a:gd name="connsiteX5" fmla="*/ 30551 w 352425"/>
                    <a:gd name="connsiteY5" fmla="*/ 382970 h 381000"/>
                    <a:gd name="connsiteX6" fmla="*/ 192476 w 352425"/>
                    <a:gd name="connsiteY6" fmla="*/ 379160 h 381000"/>
                    <a:gd name="connsiteX7" fmla="*/ 358211 w 352425"/>
                    <a:gd name="connsiteY7" fmla="*/ 199137 h 381000"/>
                    <a:gd name="connsiteX8" fmla="*/ 199143 w 352425"/>
                    <a:gd name="connsiteY8" fmla="*/ 7684 h 381000"/>
                    <a:gd name="connsiteX9" fmla="*/ 257246 w 352425"/>
                    <a:gd name="connsiteY9" fmla="*/ 210567 h 381000"/>
                    <a:gd name="connsiteX10" fmla="*/ 119133 w 352425"/>
                    <a:gd name="connsiteY10" fmla="*/ 307722 h 381000"/>
                    <a:gd name="connsiteX11" fmla="*/ 96273 w 352425"/>
                    <a:gd name="connsiteY11" fmla="*/ 279147 h 381000"/>
                    <a:gd name="connsiteX12" fmla="*/ 96273 w 352425"/>
                    <a:gd name="connsiteY12" fmla="*/ 189612 h 381000"/>
                    <a:gd name="connsiteX13" fmla="*/ 95321 w 352425"/>
                    <a:gd name="connsiteY13" fmla="*/ 127699 h 381000"/>
                    <a:gd name="connsiteX14" fmla="*/ 150566 w 352425"/>
                    <a:gd name="connsiteY14" fmla="*/ 75312 h 381000"/>
                    <a:gd name="connsiteX15" fmla="*/ 257246 w 352425"/>
                    <a:gd name="connsiteY15" fmla="*/ 210567 h 381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52425" h="381000">
                      <a:moveTo>
                        <a:pt x="199143" y="7684"/>
                      </a:moveTo>
                      <a:cubicBezTo>
                        <a:pt x="143898" y="-888"/>
                        <a:pt x="88653" y="1970"/>
                        <a:pt x="32456" y="65"/>
                      </a:cubicBezTo>
                      <a:cubicBezTo>
                        <a:pt x="7691" y="-888"/>
                        <a:pt x="-882" y="8637"/>
                        <a:pt x="71" y="33402"/>
                      </a:cubicBezTo>
                      <a:cubicBezTo>
                        <a:pt x="1023" y="85790"/>
                        <a:pt x="71" y="138177"/>
                        <a:pt x="71" y="190565"/>
                      </a:cubicBezTo>
                      <a:cubicBezTo>
                        <a:pt x="71" y="244857"/>
                        <a:pt x="1023" y="298197"/>
                        <a:pt x="71" y="352489"/>
                      </a:cubicBezTo>
                      <a:cubicBezTo>
                        <a:pt x="71" y="374397"/>
                        <a:pt x="7691" y="383922"/>
                        <a:pt x="30551" y="382970"/>
                      </a:cubicBezTo>
                      <a:cubicBezTo>
                        <a:pt x="84843" y="381064"/>
                        <a:pt x="139136" y="383922"/>
                        <a:pt x="192476" y="379160"/>
                      </a:cubicBezTo>
                      <a:cubicBezTo>
                        <a:pt x="293441" y="370587"/>
                        <a:pt x="356306" y="300102"/>
                        <a:pt x="358211" y="199137"/>
                      </a:cubicBezTo>
                      <a:cubicBezTo>
                        <a:pt x="359163" y="90552"/>
                        <a:pt x="302013" y="23877"/>
                        <a:pt x="199143" y="7684"/>
                      </a:cubicBezTo>
                      <a:close/>
                      <a:moveTo>
                        <a:pt x="257246" y="210567"/>
                      </a:moveTo>
                      <a:cubicBezTo>
                        <a:pt x="248673" y="278195"/>
                        <a:pt x="190571" y="318199"/>
                        <a:pt x="119133" y="307722"/>
                      </a:cubicBezTo>
                      <a:cubicBezTo>
                        <a:pt x="100083" y="304864"/>
                        <a:pt x="96273" y="295339"/>
                        <a:pt x="96273" y="279147"/>
                      </a:cubicBezTo>
                      <a:cubicBezTo>
                        <a:pt x="96273" y="249620"/>
                        <a:pt x="96273" y="219139"/>
                        <a:pt x="96273" y="189612"/>
                      </a:cubicBezTo>
                      <a:cubicBezTo>
                        <a:pt x="96273" y="168657"/>
                        <a:pt x="99131" y="148654"/>
                        <a:pt x="95321" y="127699"/>
                      </a:cubicBezTo>
                      <a:cubicBezTo>
                        <a:pt x="88653" y="81979"/>
                        <a:pt x="108656" y="70549"/>
                        <a:pt x="150566" y="75312"/>
                      </a:cubicBezTo>
                      <a:cubicBezTo>
                        <a:pt x="224861" y="84837"/>
                        <a:pt x="266771" y="136272"/>
                        <a:pt x="257246" y="210567"/>
                      </a:cubicBezTo>
                      <a:close/>
                    </a:path>
                  </a:pathLst>
                </a:custGeom>
                <a:solidFill>
                  <a:srgbClr val="32B5D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41" name="Group 57">
                <a:extLst>
                  <a:ext uri="{FF2B5EF4-FFF2-40B4-BE49-F238E27FC236}">
                    <a16:creationId xmlns="" xmlns:a16="http://schemas.microsoft.com/office/drawing/2014/main" id="{73A473A3-EB11-4138-BE83-872BCF3E1521}"/>
                  </a:ext>
                </a:extLst>
              </p:cNvPr>
              <p:cNvGrpSpPr/>
              <p:nvPr/>
            </p:nvGrpSpPr>
            <p:grpSpPr>
              <a:xfrm>
                <a:off x="5430933" y="3429000"/>
                <a:ext cx="1813929" cy="1852591"/>
                <a:chOff x="5430933" y="3429000"/>
                <a:chExt cx="1813929" cy="1852591"/>
              </a:xfrm>
            </p:grpSpPr>
            <p:sp>
              <p:nvSpPr>
                <p:cNvPr id="42" name="Frame 35">
                  <a:extLst>
                    <a:ext uri="{FF2B5EF4-FFF2-40B4-BE49-F238E27FC236}">
                      <a16:creationId xmlns="" xmlns:a16="http://schemas.microsoft.com/office/drawing/2014/main" id="{97C94286-C701-4814-9E0D-A66CD399BCD8}"/>
                    </a:ext>
                  </a:extLst>
                </p:cNvPr>
                <p:cNvSpPr/>
                <p:nvPr/>
              </p:nvSpPr>
              <p:spPr>
                <a:xfrm>
                  <a:off x="5430933" y="3429000"/>
                  <a:ext cx="1813929" cy="1752653"/>
                </a:xfrm>
                <a:prstGeom prst="frame">
                  <a:avLst>
                    <a:gd name="adj1" fmla="val 7537"/>
                  </a:avLst>
                </a:prstGeom>
                <a:solidFill>
                  <a:srgbClr val="ED7D1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3" name="Rectangle 55">
                  <a:extLst>
                    <a:ext uri="{FF2B5EF4-FFF2-40B4-BE49-F238E27FC236}">
                      <a16:creationId xmlns="" xmlns:a16="http://schemas.microsoft.com/office/drawing/2014/main" id="{77860859-C88C-4AE2-89A7-3A4208047D33}"/>
                    </a:ext>
                  </a:extLst>
                </p:cNvPr>
                <p:cNvSpPr/>
                <p:nvPr/>
              </p:nvSpPr>
              <p:spPr>
                <a:xfrm>
                  <a:off x="5430933" y="5181653"/>
                  <a:ext cx="225668" cy="99938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Rectangle 56">
                  <a:extLst>
                    <a:ext uri="{FF2B5EF4-FFF2-40B4-BE49-F238E27FC236}">
                      <a16:creationId xmlns="" xmlns:a16="http://schemas.microsoft.com/office/drawing/2014/main" id="{D52107E1-74C4-45F0-8E32-D34407CB99EA}"/>
                    </a:ext>
                  </a:extLst>
                </p:cNvPr>
                <p:cNvSpPr/>
                <p:nvPr/>
              </p:nvSpPr>
              <p:spPr>
                <a:xfrm>
                  <a:off x="7019194" y="5181653"/>
                  <a:ext cx="225668" cy="99938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59" name="Oval 21">
              <a:extLst>
                <a:ext uri="{FF2B5EF4-FFF2-40B4-BE49-F238E27FC236}">
                  <a16:creationId xmlns="" xmlns:a16="http://schemas.microsoft.com/office/drawing/2014/main" id="{124DBFA2-1022-4220-B9F8-083443A8B1FE}"/>
                </a:ext>
              </a:extLst>
            </p:cNvPr>
            <p:cNvSpPr>
              <a:spLocks noChangeAspect="1"/>
            </p:cNvSpPr>
            <p:nvPr/>
          </p:nvSpPr>
          <p:spPr>
            <a:xfrm rot="1433562" flipH="1">
              <a:off x="3991403" y="5126939"/>
              <a:ext cx="693853" cy="593066"/>
            </a:xfrm>
            <a:custGeom>
              <a:avLst/>
              <a:gdLst/>
              <a:ahLst/>
              <a:cxnLst/>
              <a:rect l="l" t="t" r="r" b="b"/>
              <a:pathLst>
                <a:path w="4088377" h="3321003">
                  <a:moveTo>
                    <a:pt x="1365628" y="1622218"/>
                  </a:moveTo>
                  <a:cubicBezTo>
                    <a:pt x="1121373" y="1556771"/>
                    <a:pt x="870309" y="1701722"/>
                    <a:pt x="804861" y="1945977"/>
                  </a:cubicBezTo>
                  <a:cubicBezTo>
                    <a:pt x="739413" y="2190232"/>
                    <a:pt x="884365" y="2441296"/>
                    <a:pt x="1128620" y="2506744"/>
                  </a:cubicBezTo>
                  <a:cubicBezTo>
                    <a:pt x="1372875" y="2572191"/>
                    <a:pt x="1623939" y="2427240"/>
                    <a:pt x="1689387" y="2182985"/>
                  </a:cubicBezTo>
                  <a:cubicBezTo>
                    <a:pt x="1754835" y="1938730"/>
                    <a:pt x="1609883" y="1687666"/>
                    <a:pt x="1365628" y="1622218"/>
                  </a:cubicBezTo>
                  <a:close/>
                  <a:moveTo>
                    <a:pt x="1447099" y="1318163"/>
                  </a:moveTo>
                  <a:cubicBezTo>
                    <a:pt x="1859279" y="1428606"/>
                    <a:pt x="2103885" y="1852277"/>
                    <a:pt x="1993442" y="2264456"/>
                  </a:cubicBezTo>
                  <a:cubicBezTo>
                    <a:pt x="1882999" y="2676636"/>
                    <a:pt x="1459328" y="2921242"/>
                    <a:pt x="1047149" y="2810799"/>
                  </a:cubicBezTo>
                  <a:cubicBezTo>
                    <a:pt x="634969" y="2700356"/>
                    <a:pt x="390363" y="2276685"/>
                    <a:pt x="500806" y="1864505"/>
                  </a:cubicBezTo>
                  <a:cubicBezTo>
                    <a:pt x="611249" y="1452326"/>
                    <a:pt x="1034920" y="1207720"/>
                    <a:pt x="1447099" y="1318163"/>
                  </a:cubicBezTo>
                  <a:close/>
                  <a:moveTo>
                    <a:pt x="1476725" y="1207597"/>
                  </a:moveTo>
                  <a:cubicBezTo>
                    <a:pt x="1003481" y="1080792"/>
                    <a:pt x="517045" y="1361635"/>
                    <a:pt x="390240" y="1834879"/>
                  </a:cubicBezTo>
                  <a:cubicBezTo>
                    <a:pt x="263435" y="2308124"/>
                    <a:pt x="544279" y="2794559"/>
                    <a:pt x="1017523" y="2921365"/>
                  </a:cubicBezTo>
                  <a:cubicBezTo>
                    <a:pt x="1490767" y="3048170"/>
                    <a:pt x="1977202" y="2767326"/>
                    <a:pt x="2104008" y="2294082"/>
                  </a:cubicBezTo>
                  <a:cubicBezTo>
                    <a:pt x="2230813" y="1820838"/>
                    <a:pt x="1949969" y="1334403"/>
                    <a:pt x="1476725" y="1207597"/>
                  </a:cubicBezTo>
                  <a:close/>
                  <a:moveTo>
                    <a:pt x="3290290" y="1590224"/>
                  </a:moveTo>
                  <a:cubicBezTo>
                    <a:pt x="3269727" y="1586016"/>
                    <a:pt x="3248437" y="1583806"/>
                    <a:pt x="3226630" y="1583806"/>
                  </a:cubicBezTo>
                  <a:cubicBezTo>
                    <a:pt x="3052179" y="1583806"/>
                    <a:pt x="2910758" y="1725227"/>
                    <a:pt x="2910758" y="1899678"/>
                  </a:cubicBezTo>
                  <a:cubicBezTo>
                    <a:pt x="2910758" y="2074130"/>
                    <a:pt x="3052179" y="2215551"/>
                    <a:pt x="3226630" y="2215550"/>
                  </a:cubicBezTo>
                  <a:cubicBezTo>
                    <a:pt x="3401082" y="2215551"/>
                    <a:pt x="3542503" y="2074130"/>
                    <a:pt x="3542502" y="1899678"/>
                  </a:cubicBezTo>
                  <a:cubicBezTo>
                    <a:pt x="3542503" y="1747033"/>
                    <a:pt x="3434228" y="1619677"/>
                    <a:pt x="3290290" y="1590224"/>
                  </a:cubicBezTo>
                  <a:close/>
                  <a:moveTo>
                    <a:pt x="3334055" y="1377473"/>
                  </a:moveTo>
                  <a:cubicBezTo>
                    <a:pt x="3576950" y="1427177"/>
                    <a:pt x="3759665" y="1642090"/>
                    <a:pt x="3759665" y="1899678"/>
                  </a:cubicBezTo>
                  <a:cubicBezTo>
                    <a:pt x="3759665" y="2194064"/>
                    <a:pt x="3521017" y="2432713"/>
                    <a:pt x="3226630" y="2432713"/>
                  </a:cubicBezTo>
                  <a:cubicBezTo>
                    <a:pt x="2932244" y="2432712"/>
                    <a:pt x="2693596" y="2194065"/>
                    <a:pt x="2693596" y="1899678"/>
                  </a:cubicBezTo>
                  <a:cubicBezTo>
                    <a:pt x="2693596" y="1605292"/>
                    <a:pt x="2932244" y="1366644"/>
                    <a:pt x="3226630" y="1366644"/>
                  </a:cubicBezTo>
                  <a:cubicBezTo>
                    <a:pt x="3263429" y="1366644"/>
                    <a:pt x="3299356" y="1370373"/>
                    <a:pt x="3334055" y="1377473"/>
                  </a:cubicBezTo>
                  <a:close/>
                  <a:moveTo>
                    <a:pt x="1391137" y="789478"/>
                  </a:moveTo>
                  <a:lnTo>
                    <a:pt x="1759910" y="888290"/>
                  </a:lnTo>
                  <a:lnTo>
                    <a:pt x="1754625" y="1202375"/>
                  </a:lnTo>
                  <a:lnTo>
                    <a:pt x="1744979" y="1199790"/>
                  </a:lnTo>
                  <a:cubicBezTo>
                    <a:pt x="1823578" y="1244024"/>
                    <a:pt x="1894617" y="1298265"/>
                    <a:pt x="1954704" y="1362586"/>
                  </a:cubicBezTo>
                  <a:lnTo>
                    <a:pt x="2234317" y="1293059"/>
                  </a:lnTo>
                  <a:lnTo>
                    <a:pt x="2413554" y="1630152"/>
                  </a:lnTo>
                  <a:lnTo>
                    <a:pt x="2214321" y="1809770"/>
                  </a:lnTo>
                  <a:cubicBezTo>
                    <a:pt x="2239296" y="1900740"/>
                    <a:pt x="2251067" y="1995997"/>
                    <a:pt x="2246841" y="2092825"/>
                  </a:cubicBezTo>
                  <a:lnTo>
                    <a:pt x="2495698" y="2230974"/>
                  </a:lnTo>
                  <a:lnTo>
                    <a:pt x="2396885" y="2599747"/>
                  </a:lnTo>
                  <a:lnTo>
                    <a:pt x="2094912" y="2594668"/>
                  </a:lnTo>
                  <a:cubicBezTo>
                    <a:pt x="2056732" y="2658461"/>
                    <a:pt x="2010475" y="2715996"/>
                    <a:pt x="1958644" y="2767359"/>
                  </a:cubicBezTo>
                  <a:lnTo>
                    <a:pt x="2057814" y="3026193"/>
                  </a:lnTo>
                  <a:lnTo>
                    <a:pt x="1745078" y="3245174"/>
                  </a:lnTo>
                  <a:lnTo>
                    <a:pt x="1507869" y="3039237"/>
                  </a:lnTo>
                  <a:lnTo>
                    <a:pt x="1536736" y="3019025"/>
                  </a:lnTo>
                  <a:cubicBezTo>
                    <a:pt x="1445878" y="3048429"/>
                    <a:pt x="1349798" y="3062567"/>
                    <a:pt x="1251837" y="3062021"/>
                  </a:cubicBezTo>
                  <a:lnTo>
                    <a:pt x="1108065" y="3321003"/>
                  </a:lnTo>
                  <a:lnTo>
                    <a:pt x="739291" y="3222191"/>
                  </a:lnTo>
                  <a:lnTo>
                    <a:pt x="744274" y="2926021"/>
                  </a:lnTo>
                  <a:cubicBezTo>
                    <a:pt x="666128" y="2881484"/>
                    <a:pt x="595548" y="2827017"/>
                    <a:pt x="535891" y="2762576"/>
                  </a:cubicBezTo>
                  <a:lnTo>
                    <a:pt x="540671" y="2772825"/>
                  </a:lnTo>
                  <a:lnTo>
                    <a:pt x="232276" y="2832568"/>
                  </a:lnTo>
                  <a:lnTo>
                    <a:pt x="70927" y="2486556"/>
                  </a:lnTo>
                  <a:lnTo>
                    <a:pt x="279495" y="2317444"/>
                  </a:lnTo>
                  <a:cubicBezTo>
                    <a:pt x="257233" y="2235849"/>
                    <a:pt x="245603" y="2150814"/>
                    <a:pt x="245586" y="2064274"/>
                  </a:cubicBezTo>
                  <a:lnTo>
                    <a:pt x="0" y="1927940"/>
                  </a:lnTo>
                  <a:lnTo>
                    <a:pt x="98812" y="1559167"/>
                  </a:lnTo>
                  <a:lnTo>
                    <a:pt x="380240" y="1563901"/>
                  </a:lnTo>
                  <a:cubicBezTo>
                    <a:pt x="418421" y="1496524"/>
                    <a:pt x="464524" y="1435092"/>
                    <a:pt x="516679" y="1380105"/>
                  </a:cubicBezTo>
                  <a:lnTo>
                    <a:pt x="422419" y="1089378"/>
                  </a:lnTo>
                  <a:lnTo>
                    <a:pt x="746189" y="887063"/>
                  </a:lnTo>
                  <a:lnTo>
                    <a:pt x="972292" y="1105134"/>
                  </a:lnTo>
                  <a:lnTo>
                    <a:pt x="970019" y="1106554"/>
                  </a:lnTo>
                  <a:cubicBezTo>
                    <a:pt x="1058903" y="1078586"/>
                    <a:pt x="1152743" y="1065659"/>
                    <a:pt x="1248316" y="1066709"/>
                  </a:cubicBezTo>
                  <a:lnTo>
                    <a:pt x="1238669" y="1064125"/>
                  </a:lnTo>
                  <a:close/>
                  <a:moveTo>
                    <a:pt x="3349970" y="1300109"/>
                  </a:moveTo>
                  <a:cubicBezTo>
                    <a:pt x="3310130" y="1291957"/>
                    <a:pt x="3268880" y="1287676"/>
                    <a:pt x="3226630" y="1287676"/>
                  </a:cubicBezTo>
                  <a:cubicBezTo>
                    <a:pt x="2888631" y="1287676"/>
                    <a:pt x="2614628" y="1561679"/>
                    <a:pt x="2614628" y="1899678"/>
                  </a:cubicBezTo>
                  <a:cubicBezTo>
                    <a:pt x="2614628" y="2237678"/>
                    <a:pt x="2888630" y="2511680"/>
                    <a:pt x="3226630" y="2511681"/>
                  </a:cubicBezTo>
                  <a:cubicBezTo>
                    <a:pt x="3564630" y="2511681"/>
                    <a:pt x="3838633" y="2237678"/>
                    <a:pt x="3838633" y="1899678"/>
                  </a:cubicBezTo>
                  <a:cubicBezTo>
                    <a:pt x="3838632" y="1603928"/>
                    <a:pt x="3628849" y="1357176"/>
                    <a:pt x="3349970" y="1300109"/>
                  </a:cubicBezTo>
                  <a:close/>
                  <a:moveTo>
                    <a:pt x="3358324" y="1024334"/>
                  </a:moveTo>
                  <a:lnTo>
                    <a:pt x="3410883" y="1234575"/>
                  </a:lnTo>
                  <a:lnTo>
                    <a:pt x="3403994" y="1234575"/>
                  </a:lnTo>
                  <a:cubicBezTo>
                    <a:pt x="3464268" y="1250018"/>
                    <a:pt x="3521292" y="1273478"/>
                    <a:pt x="3572818" y="1305612"/>
                  </a:cubicBezTo>
                  <a:lnTo>
                    <a:pt x="3746730" y="1209354"/>
                  </a:lnTo>
                  <a:lnTo>
                    <a:pt x="3926358" y="1401981"/>
                  </a:lnTo>
                  <a:lnTo>
                    <a:pt x="3825667" y="1557247"/>
                  </a:lnTo>
                  <a:cubicBezTo>
                    <a:pt x="3858552" y="1613408"/>
                    <a:pt x="3883404" y="1674784"/>
                    <a:pt x="3897877" y="1740062"/>
                  </a:cubicBezTo>
                  <a:lnTo>
                    <a:pt x="4088377" y="1787686"/>
                  </a:lnTo>
                  <a:lnTo>
                    <a:pt x="4088377" y="2051071"/>
                  </a:lnTo>
                  <a:lnTo>
                    <a:pt x="3886243" y="2101605"/>
                  </a:lnTo>
                  <a:cubicBezTo>
                    <a:pt x="3872191" y="2150933"/>
                    <a:pt x="3851639" y="2197531"/>
                    <a:pt x="3826272" y="2241013"/>
                  </a:cubicBezTo>
                  <a:lnTo>
                    <a:pt x="3938572" y="2395786"/>
                  </a:lnTo>
                  <a:lnTo>
                    <a:pt x="3769272" y="2597551"/>
                  </a:lnTo>
                  <a:lnTo>
                    <a:pt x="3574432" y="2502674"/>
                  </a:lnTo>
                  <a:lnTo>
                    <a:pt x="3590059" y="2484050"/>
                  </a:lnTo>
                  <a:cubicBezTo>
                    <a:pt x="3534764" y="2519868"/>
                    <a:pt x="3473263" y="2546445"/>
                    <a:pt x="3407886" y="2563572"/>
                  </a:cubicBezTo>
                  <a:lnTo>
                    <a:pt x="3358323" y="2761823"/>
                  </a:lnTo>
                  <a:lnTo>
                    <a:pt x="3094938" y="2761823"/>
                  </a:lnTo>
                  <a:lnTo>
                    <a:pt x="3045375" y="2563574"/>
                  </a:lnTo>
                  <a:cubicBezTo>
                    <a:pt x="2985349" y="2547848"/>
                    <a:pt x="2928591" y="2524155"/>
                    <a:pt x="2877330" y="2491865"/>
                  </a:cubicBezTo>
                  <a:lnTo>
                    <a:pt x="2882346" y="2497841"/>
                  </a:lnTo>
                  <a:lnTo>
                    <a:pt x="2687507" y="2592718"/>
                  </a:lnTo>
                  <a:lnTo>
                    <a:pt x="2518206" y="2390954"/>
                  </a:lnTo>
                  <a:lnTo>
                    <a:pt x="2626994" y="2241021"/>
                  </a:lnTo>
                  <a:cubicBezTo>
                    <a:pt x="2597591" y="2190623"/>
                    <a:pt x="2574657" y="2136035"/>
                    <a:pt x="2559194" y="2078370"/>
                  </a:cubicBezTo>
                  <a:lnTo>
                    <a:pt x="2371198" y="2031371"/>
                  </a:lnTo>
                  <a:lnTo>
                    <a:pt x="2371198" y="1767986"/>
                  </a:lnTo>
                  <a:lnTo>
                    <a:pt x="2559579" y="1720890"/>
                  </a:lnTo>
                  <a:cubicBezTo>
                    <a:pt x="2572992" y="1669175"/>
                    <a:pt x="2592745" y="1620006"/>
                    <a:pt x="2617681" y="1574051"/>
                  </a:cubicBezTo>
                  <a:lnTo>
                    <a:pt x="2502958" y="1397149"/>
                  </a:lnTo>
                  <a:lnTo>
                    <a:pt x="2682587" y="1204520"/>
                  </a:lnTo>
                  <a:lnTo>
                    <a:pt x="2872193" y="1309466"/>
                  </a:lnTo>
                  <a:lnTo>
                    <a:pt x="2870932" y="1310818"/>
                  </a:lnTo>
                  <a:cubicBezTo>
                    <a:pt x="2925169" y="1276310"/>
                    <a:pt x="2985393" y="1250941"/>
                    <a:pt x="3049268" y="1234575"/>
                  </a:cubicBezTo>
                  <a:lnTo>
                    <a:pt x="3042378" y="1234576"/>
                  </a:lnTo>
                  <a:lnTo>
                    <a:pt x="3094939" y="1024334"/>
                  </a:lnTo>
                  <a:close/>
                  <a:moveTo>
                    <a:pt x="2786480" y="402820"/>
                  </a:moveTo>
                  <a:cubicBezTo>
                    <a:pt x="2745900" y="389943"/>
                    <a:pt x="2701172" y="388627"/>
                    <a:pt x="2657264" y="401580"/>
                  </a:cubicBezTo>
                  <a:cubicBezTo>
                    <a:pt x="2540176" y="436121"/>
                    <a:pt x="2473258" y="559041"/>
                    <a:pt x="2507800" y="676128"/>
                  </a:cubicBezTo>
                  <a:cubicBezTo>
                    <a:pt x="2542340" y="793216"/>
                    <a:pt x="2665260" y="860133"/>
                    <a:pt x="2782348" y="825592"/>
                  </a:cubicBezTo>
                  <a:cubicBezTo>
                    <a:pt x="2899435" y="791051"/>
                    <a:pt x="2966353" y="668132"/>
                    <a:pt x="2931812" y="551045"/>
                  </a:cubicBezTo>
                  <a:cubicBezTo>
                    <a:pt x="2910223" y="477864"/>
                    <a:pt x="2854113" y="424282"/>
                    <a:pt x="2786480" y="402820"/>
                  </a:cubicBezTo>
                  <a:close/>
                  <a:moveTo>
                    <a:pt x="2932202" y="47278"/>
                  </a:moveTo>
                  <a:lnTo>
                    <a:pt x="3090904" y="140999"/>
                  </a:lnTo>
                  <a:lnTo>
                    <a:pt x="3054065" y="265147"/>
                  </a:lnTo>
                  <a:cubicBezTo>
                    <a:pt x="3087256" y="296329"/>
                    <a:pt x="3116089" y="332603"/>
                    <a:pt x="3138727" y="373550"/>
                  </a:cubicBezTo>
                  <a:lnTo>
                    <a:pt x="3276016" y="367796"/>
                  </a:lnTo>
                  <a:lnTo>
                    <a:pt x="3328165" y="544574"/>
                  </a:lnTo>
                  <a:lnTo>
                    <a:pt x="3202503" y="618514"/>
                  </a:lnTo>
                  <a:cubicBezTo>
                    <a:pt x="3202838" y="654403"/>
                    <a:pt x="3198271" y="689748"/>
                    <a:pt x="3189855" y="723955"/>
                  </a:cubicBezTo>
                  <a:lnTo>
                    <a:pt x="3295873" y="805599"/>
                  </a:lnTo>
                  <a:lnTo>
                    <a:pt x="3222192" y="974540"/>
                  </a:lnTo>
                  <a:lnTo>
                    <a:pt x="3072634" y="949439"/>
                  </a:lnTo>
                  <a:lnTo>
                    <a:pt x="3079435" y="933845"/>
                  </a:lnTo>
                  <a:cubicBezTo>
                    <a:pt x="3049413" y="968833"/>
                    <a:pt x="3013398" y="998848"/>
                    <a:pt x="2972910" y="1023288"/>
                  </a:cubicBezTo>
                  <a:lnTo>
                    <a:pt x="2978897" y="1166163"/>
                  </a:lnTo>
                  <a:lnTo>
                    <a:pt x="2802119" y="1218312"/>
                  </a:lnTo>
                  <a:lnTo>
                    <a:pt x="2729602" y="1095065"/>
                  </a:lnTo>
                  <a:cubicBezTo>
                    <a:pt x="2686199" y="1096396"/>
                    <a:pt x="2643414" y="1091732"/>
                    <a:pt x="2602615" y="1080209"/>
                  </a:cubicBezTo>
                  <a:lnTo>
                    <a:pt x="2607165" y="1083226"/>
                  </a:lnTo>
                  <a:lnTo>
                    <a:pt x="2495179" y="1185484"/>
                  </a:lnTo>
                  <a:lnTo>
                    <a:pt x="2341599" y="1083585"/>
                  </a:lnTo>
                  <a:lnTo>
                    <a:pt x="2384929" y="961414"/>
                  </a:lnTo>
                  <a:cubicBezTo>
                    <a:pt x="2355215" y="933409"/>
                    <a:pt x="2329015" y="901312"/>
                    <a:pt x="2307218" y="865670"/>
                  </a:cubicBezTo>
                  <a:lnTo>
                    <a:pt x="2171734" y="871348"/>
                  </a:lnTo>
                  <a:lnTo>
                    <a:pt x="2119584" y="694571"/>
                  </a:lnTo>
                  <a:lnTo>
                    <a:pt x="2236697" y="625662"/>
                  </a:lnTo>
                  <a:cubicBezTo>
                    <a:pt x="2235459" y="588297"/>
                    <a:pt x="2238982" y="551385"/>
                    <a:pt x="2246620" y="515603"/>
                  </a:cubicBezTo>
                  <a:lnTo>
                    <a:pt x="2134594" y="419585"/>
                  </a:lnTo>
                  <a:lnTo>
                    <a:pt x="2217016" y="254732"/>
                  </a:lnTo>
                  <a:lnTo>
                    <a:pt x="2365055" y="287627"/>
                  </a:lnTo>
                  <a:lnTo>
                    <a:pt x="2364476" y="288784"/>
                  </a:lnTo>
                  <a:cubicBezTo>
                    <a:pt x="2394046" y="254885"/>
                    <a:pt x="2429444" y="225933"/>
                    <a:pt x="2469075" y="202302"/>
                  </a:cubicBezTo>
                  <a:lnTo>
                    <a:pt x="2464452" y="203666"/>
                  </a:lnTo>
                  <a:lnTo>
                    <a:pt x="2458102" y="52150"/>
                  </a:lnTo>
                  <a:lnTo>
                    <a:pt x="2634880" y="0"/>
                  </a:lnTo>
                  <a:lnTo>
                    <a:pt x="2711784" y="130703"/>
                  </a:lnTo>
                  <a:lnTo>
                    <a:pt x="2707159" y="132067"/>
                  </a:lnTo>
                  <a:cubicBezTo>
                    <a:pt x="2750672" y="130497"/>
                    <a:pt x="2793590" y="134953"/>
                    <a:pt x="2834535" y="146319"/>
                  </a:cubicBezTo>
                  <a:close/>
                </a:path>
              </a:pathLst>
            </a:custGeom>
            <a:solidFill>
              <a:srgbClr val="A0C8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/>
            </a:p>
          </p:txBody>
        </p:sp>
        <p:pic>
          <p:nvPicPr>
            <p:cNvPr id="2050" name="Picture 2" descr="https://i0.pngocean.com/files/425/358/463/general-atomics-mq-1-predator-aircraft-unmanned-aerial-vehicle-airplane-computer-icons-drones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9121" b="70192" l="0" r="100000">
                          <a14:foregroundMark x1="52747" y1="59478" x2="52747" y2="59478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319" b="29902"/>
            <a:stretch/>
          </p:blipFill>
          <p:spPr bwMode="auto">
            <a:xfrm rot="21068693">
              <a:off x="4749908" y="4253457"/>
              <a:ext cx="1782047" cy="7267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2" name="TextBox 81"/>
          <p:cNvSpPr txBox="1"/>
          <p:nvPr/>
        </p:nvSpPr>
        <p:spPr>
          <a:xfrm>
            <a:off x="6843813" y="2645034"/>
            <a:ext cx="4585673" cy="90024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144000" indent="-144000" algn="just">
              <a:buFont typeface="Wingdings" panose="05000000000000000000" pitchFamily="2" charset="2"/>
              <a:buChar char="§"/>
            </a:pPr>
            <a:r>
              <a:rPr lang="ru-RU" sz="1450" dirty="0" smtClean="0">
                <a:latin typeface="Arial" panose="020B0604020202020204" pitchFamily="34" charset="0"/>
                <a:cs typeface="Arial" panose="020B0604020202020204" pitchFamily="34" charset="0"/>
              </a:rPr>
              <a:t>Реализация обновленного содержания предметной области «Технология» в сетевой форме на базе организаций-партнеров</a:t>
            </a:r>
          </a:p>
          <a:p>
            <a:pPr marL="144000" indent="-144000" algn="just">
              <a:buFont typeface="Wingdings" panose="05000000000000000000" pitchFamily="2" charset="2"/>
              <a:buChar char="§"/>
            </a:pPr>
            <a:endParaRPr lang="ru-RU" sz="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Группа 83"/>
          <p:cNvGrpSpPr/>
          <p:nvPr/>
        </p:nvGrpSpPr>
        <p:grpSpPr>
          <a:xfrm>
            <a:off x="8021719" y="5044336"/>
            <a:ext cx="3399692" cy="644693"/>
            <a:chOff x="613402" y="649756"/>
            <a:chExt cx="3399692" cy="644693"/>
          </a:xfrm>
        </p:grpSpPr>
        <p:sp>
          <p:nvSpPr>
            <p:cNvPr id="88" name="Прямоугольник 87"/>
            <p:cNvSpPr/>
            <p:nvPr/>
          </p:nvSpPr>
          <p:spPr>
            <a:xfrm>
              <a:off x="613402" y="649756"/>
              <a:ext cx="3399692" cy="644693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F9BB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>
                <a:latin typeface="Century Gothic" pitchFamily="34" charset="0"/>
              </a:endParaRPr>
            </a:p>
          </p:txBody>
        </p:sp>
        <p:pic>
          <p:nvPicPr>
            <p:cNvPr id="85" name="Рисунок 8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714" t="58933" r="30953" b="11932"/>
            <a:stretch/>
          </p:blipFill>
          <p:spPr>
            <a:xfrm>
              <a:off x="2723315" y="680380"/>
              <a:ext cx="717882" cy="579175"/>
            </a:xfrm>
            <a:prstGeom prst="rect">
              <a:avLst/>
            </a:prstGeom>
          </p:spPr>
        </p:pic>
        <p:cxnSp>
          <p:nvCxnSpPr>
            <p:cNvPr id="86" name="Прямая со стрелкой 85"/>
            <p:cNvCxnSpPr/>
            <p:nvPr/>
          </p:nvCxnSpPr>
          <p:spPr>
            <a:xfrm>
              <a:off x="2084103" y="997406"/>
              <a:ext cx="570788" cy="0"/>
            </a:xfrm>
            <a:prstGeom prst="straightConnector1">
              <a:avLst/>
            </a:prstGeom>
            <a:ln w="38100">
              <a:solidFill>
                <a:srgbClr val="0000CC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/>
            <p:cNvSpPr txBox="1"/>
            <p:nvPr/>
          </p:nvSpPr>
          <p:spPr>
            <a:xfrm>
              <a:off x="849303" y="791576"/>
              <a:ext cx="1234800" cy="369332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latin typeface="Century Gothic" pitchFamily="34" charset="0"/>
                </a:rPr>
                <a:t>ШКОЛА</a:t>
              </a:r>
              <a:endParaRPr lang="ru-RU" b="1" dirty="0">
                <a:latin typeface="Century Gothic" pitchFamily="34" charset="0"/>
              </a:endParaRPr>
            </a:p>
          </p:txBody>
        </p:sp>
      </p:grpSp>
      <p:grpSp>
        <p:nvGrpSpPr>
          <p:cNvPr id="94" name="Группа 93"/>
          <p:cNvGrpSpPr/>
          <p:nvPr/>
        </p:nvGrpSpPr>
        <p:grpSpPr>
          <a:xfrm>
            <a:off x="8021720" y="4470117"/>
            <a:ext cx="3399692" cy="522596"/>
            <a:chOff x="8407437" y="983105"/>
            <a:chExt cx="3496385" cy="522596"/>
          </a:xfrm>
        </p:grpSpPr>
        <p:sp>
          <p:nvSpPr>
            <p:cNvPr id="98" name="Прямоугольник 97"/>
            <p:cNvSpPr/>
            <p:nvPr/>
          </p:nvSpPr>
          <p:spPr>
            <a:xfrm>
              <a:off x="8407437" y="983105"/>
              <a:ext cx="3496385" cy="522596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F9BB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>
                <a:latin typeface="Century Gothic" pitchFamily="34" charset="0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8521269" y="1064587"/>
              <a:ext cx="1233288" cy="36933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2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latin typeface="Century Gothic" pitchFamily="34" charset="0"/>
                </a:rPr>
                <a:t>ШКОЛА</a:t>
              </a:r>
              <a:endParaRPr lang="ru-RU" b="1" dirty="0">
                <a:latin typeface="Century Gothic" pitchFamily="34" charset="0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10403401" y="1061082"/>
              <a:ext cx="1234800" cy="36933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2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latin typeface="Century Gothic" pitchFamily="34" charset="0"/>
                </a:rPr>
                <a:t>ШКОЛА</a:t>
              </a:r>
              <a:endParaRPr lang="ru-RU" b="1" dirty="0">
                <a:latin typeface="Century Gothic" pitchFamily="34" charset="0"/>
              </a:endParaRPr>
            </a:p>
          </p:txBody>
        </p:sp>
        <p:cxnSp>
          <p:nvCxnSpPr>
            <p:cNvPr id="97" name="Прямая со стрелкой 96"/>
            <p:cNvCxnSpPr/>
            <p:nvPr/>
          </p:nvCxnSpPr>
          <p:spPr>
            <a:xfrm>
              <a:off x="9788266" y="1260072"/>
              <a:ext cx="537079" cy="707"/>
            </a:xfrm>
            <a:prstGeom prst="straightConnector1">
              <a:avLst/>
            </a:prstGeom>
            <a:ln w="38100">
              <a:solidFill>
                <a:srgbClr val="0000CC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9" name="Группа 98"/>
          <p:cNvGrpSpPr/>
          <p:nvPr/>
        </p:nvGrpSpPr>
        <p:grpSpPr>
          <a:xfrm>
            <a:off x="8021719" y="5738370"/>
            <a:ext cx="3399692" cy="644652"/>
            <a:chOff x="6912775" y="3857270"/>
            <a:chExt cx="3399692" cy="644652"/>
          </a:xfrm>
        </p:grpSpPr>
        <p:pic>
          <p:nvPicPr>
            <p:cNvPr id="100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34" t="10203" r="9869" b="37204"/>
            <a:stretch/>
          </p:blipFill>
          <p:spPr bwMode="auto">
            <a:xfrm>
              <a:off x="8894454" y="3900990"/>
              <a:ext cx="571325" cy="5239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01" name="Группа 100"/>
            <p:cNvGrpSpPr/>
            <p:nvPr/>
          </p:nvGrpSpPr>
          <p:grpSpPr>
            <a:xfrm>
              <a:off x="6912775" y="3857270"/>
              <a:ext cx="3399692" cy="644652"/>
              <a:chOff x="660992" y="622289"/>
              <a:chExt cx="3399692" cy="644652"/>
            </a:xfrm>
          </p:grpSpPr>
          <p:sp>
            <p:nvSpPr>
              <p:cNvPr id="105" name="Прямоугольник 104"/>
              <p:cNvSpPr/>
              <p:nvPr/>
            </p:nvSpPr>
            <p:spPr>
              <a:xfrm>
                <a:off x="660992" y="622289"/>
                <a:ext cx="3399692" cy="644652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rgbClr val="0F9BB2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600">
                  <a:latin typeface="Century Gothic" pitchFamily="34" charset="0"/>
                </a:endParaRPr>
              </a:p>
            </p:txBody>
          </p:sp>
          <p:cxnSp>
            <p:nvCxnSpPr>
              <p:cNvPr id="103" name="Прямая со стрелкой 102"/>
              <p:cNvCxnSpPr>
                <a:stCxn id="104" idx="3"/>
              </p:cNvCxnSpPr>
              <p:nvPr/>
            </p:nvCxnSpPr>
            <p:spPr>
              <a:xfrm>
                <a:off x="2015950" y="931671"/>
                <a:ext cx="589272" cy="0"/>
              </a:xfrm>
              <a:prstGeom prst="straightConnector1">
                <a:avLst/>
              </a:prstGeom>
              <a:ln w="34925">
                <a:solidFill>
                  <a:srgbClr val="0000CC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4" name="TextBox 103"/>
              <p:cNvSpPr txBox="1"/>
              <p:nvPr/>
            </p:nvSpPr>
            <p:spPr>
              <a:xfrm>
                <a:off x="781150" y="747005"/>
                <a:ext cx="1234800" cy="369332"/>
              </a:xfrm>
              <a:prstGeom prst="rect">
                <a:avLst/>
              </a:prstGeom>
              <a:solidFill>
                <a:schemeClr val="bg1">
                  <a:alpha val="61961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b="1" dirty="0" smtClean="0">
                    <a:latin typeface="Century Gothic" pitchFamily="34" charset="0"/>
                  </a:rPr>
                  <a:t>ШКОЛА</a:t>
                </a:r>
                <a:endParaRPr lang="ru-RU" b="1" dirty="0">
                  <a:latin typeface="Century Gothic" pitchFamily="34" charset="0"/>
                </a:endParaRPr>
              </a:p>
            </p:txBody>
          </p:sp>
        </p:grpSp>
        <p:pic>
          <p:nvPicPr>
            <p:cNvPr id="102" name="Picture 2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991" t="66067" r="34942" b="7974"/>
            <a:stretch/>
          </p:blipFill>
          <p:spPr bwMode="auto">
            <a:xfrm>
              <a:off x="9502587" y="3897952"/>
              <a:ext cx="456785" cy="5270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9" name="Группа 78"/>
          <p:cNvGrpSpPr/>
          <p:nvPr/>
        </p:nvGrpSpPr>
        <p:grpSpPr>
          <a:xfrm>
            <a:off x="8021719" y="3612150"/>
            <a:ext cx="3620060" cy="797330"/>
            <a:chOff x="7713510" y="2673264"/>
            <a:chExt cx="3620060" cy="797330"/>
          </a:xfrm>
        </p:grpSpPr>
        <p:grpSp>
          <p:nvGrpSpPr>
            <p:cNvPr id="89" name="Группа 88"/>
            <p:cNvGrpSpPr/>
            <p:nvPr/>
          </p:nvGrpSpPr>
          <p:grpSpPr>
            <a:xfrm>
              <a:off x="7713510" y="2673264"/>
              <a:ext cx="3620060" cy="797330"/>
              <a:chOff x="4215156" y="624432"/>
              <a:chExt cx="3620060" cy="797330"/>
            </a:xfrm>
          </p:grpSpPr>
          <p:sp>
            <p:nvSpPr>
              <p:cNvPr id="92" name="Прямоугольник 91"/>
              <p:cNvSpPr/>
              <p:nvPr/>
            </p:nvSpPr>
            <p:spPr>
              <a:xfrm>
                <a:off x="4215156" y="624432"/>
                <a:ext cx="3399691" cy="797330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0F9BB2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600">
                  <a:latin typeface="Century Gothic" pitchFamily="34" charset="0"/>
                </a:endParaRPr>
              </a:p>
            </p:txBody>
          </p:sp>
          <p:sp>
            <p:nvSpPr>
              <p:cNvPr id="91" name="TextBox 90"/>
              <p:cNvSpPr txBox="1"/>
              <p:nvPr/>
            </p:nvSpPr>
            <p:spPr>
              <a:xfrm>
                <a:off x="4301032" y="875326"/>
                <a:ext cx="1188000" cy="369332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b="1" dirty="0" smtClean="0">
                    <a:latin typeface="Century Gothic" pitchFamily="34" charset="0"/>
                  </a:rPr>
                  <a:t>ШКОЛА</a:t>
                </a:r>
                <a:endParaRPr lang="ru-RU" b="1" dirty="0">
                  <a:latin typeface="Century Gothic" pitchFamily="34" charset="0"/>
                </a:endParaRPr>
              </a:p>
            </p:txBody>
          </p:sp>
          <p:sp>
            <p:nvSpPr>
              <p:cNvPr id="90" name="TextBox 89"/>
              <p:cNvSpPr txBox="1"/>
              <p:nvPr/>
            </p:nvSpPr>
            <p:spPr>
              <a:xfrm>
                <a:off x="6218259" y="814297"/>
                <a:ext cx="161695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Среднее профессиональное образование</a:t>
                </a:r>
                <a:endParaRPr lang="ru-RU" sz="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93" name="Прямая со стрелкой 92"/>
              <p:cNvCxnSpPr/>
              <p:nvPr/>
            </p:nvCxnSpPr>
            <p:spPr>
              <a:xfrm>
                <a:off x="5489032" y="1083617"/>
                <a:ext cx="357234" cy="0"/>
              </a:xfrm>
              <a:prstGeom prst="straightConnector1">
                <a:avLst/>
              </a:prstGeom>
              <a:ln w="38100">
                <a:solidFill>
                  <a:srgbClr val="0000CC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83" name="Рисунок 82"/>
            <p:cNvPicPr>
              <a:picLocks noChangeAspect="1"/>
            </p:cNvPicPr>
            <p:nvPr/>
          </p:nvPicPr>
          <p:blipFill rotWithShape="1">
            <a:blip r:embed="rId11"/>
            <a:srcRect l="14559" t="11552" r="12504" b="17927"/>
            <a:stretch/>
          </p:blipFill>
          <p:spPr>
            <a:xfrm>
              <a:off x="9349595" y="2752398"/>
              <a:ext cx="669224" cy="670626"/>
            </a:xfrm>
            <a:prstGeom prst="rect">
              <a:avLst/>
            </a:prstGeom>
          </p:spPr>
        </p:pic>
      </p:grpSp>
      <p:pic>
        <p:nvPicPr>
          <p:cNvPr id="1026" name="Picture 2" descr="https://sun1-17.userapi.com/c854424/v854424644/fa434/0gS7pn3DFwg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2" t="8990" r="12587" b="51556"/>
          <a:stretch/>
        </p:blipFill>
        <p:spPr bwMode="auto">
          <a:xfrm>
            <a:off x="10038269" y="5878669"/>
            <a:ext cx="507351" cy="350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26419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383504" y="3979281"/>
            <a:ext cx="4006864" cy="962532"/>
            <a:chOff x="803525" y="1525769"/>
            <a:chExt cx="4006864" cy="962532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2"/>
            <a:srcRect l="11995" t="11552" r="12504" b="17927"/>
            <a:stretch/>
          </p:blipFill>
          <p:spPr>
            <a:xfrm>
              <a:off x="2457380" y="1552301"/>
              <a:ext cx="966885" cy="936000"/>
            </a:xfrm>
            <a:prstGeom prst="rect">
              <a:avLst/>
            </a:prstGeom>
          </p:spPr>
        </p:pic>
        <p:grpSp>
          <p:nvGrpSpPr>
            <p:cNvPr id="9" name="Группа 8"/>
            <p:cNvGrpSpPr/>
            <p:nvPr/>
          </p:nvGrpSpPr>
          <p:grpSpPr>
            <a:xfrm>
              <a:off x="803525" y="1525769"/>
              <a:ext cx="4006864" cy="950297"/>
              <a:chOff x="4084861" y="575650"/>
              <a:chExt cx="4006864" cy="950297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6474768" y="764562"/>
                <a:ext cx="1616957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900" b="1" dirty="0" smtClean="0">
                    <a:latin typeface="Century Gothic" pitchFamily="34" charset="0"/>
                    <a:cs typeface="Arial" panose="020B0604020202020204" pitchFamily="34" charset="0"/>
                  </a:rPr>
                  <a:t>Среднее профессиональное образование</a:t>
                </a:r>
                <a:endParaRPr lang="ru-RU" sz="900" b="1" dirty="0">
                  <a:latin typeface="Century Gothic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4188018" y="875326"/>
                <a:ext cx="1188000" cy="400110"/>
              </a:xfrm>
              <a:prstGeom prst="rect">
                <a:avLst/>
              </a:prstGeom>
              <a:solidFill>
                <a:schemeClr val="bg1">
                  <a:lumMod val="95000"/>
                  <a:alpha val="61961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000" b="1" dirty="0" smtClean="0">
                    <a:latin typeface="Century Gothic" pitchFamily="34" charset="0"/>
                  </a:rPr>
                  <a:t>ШКОЛА</a:t>
                </a:r>
                <a:endParaRPr lang="ru-RU" sz="2000" b="1" dirty="0">
                  <a:latin typeface="Century Gothic" pitchFamily="34" charset="0"/>
                </a:endParaRPr>
              </a:p>
            </p:txBody>
          </p:sp>
          <p:sp>
            <p:nvSpPr>
              <p:cNvPr id="12" name="Прямоугольник 11"/>
              <p:cNvSpPr/>
              <p:nvPr/>
            </p:nvSpPr>
            <p:spPr>
              <a:xfrm>
                <a:off x="4084861" y="575650"/>
                <a:ext cx="3828952" cy="950297"/>
              </a:xfrm>
              <a:prstGeom prst="rect">
                <a:avLst/>
              </a:prstGeom>
              <a:noFill/>
              <a:ln w="12700">
                <a:solidFill>
                  <a:srgbClr val="0F9BB2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Century Gothic" pitchFamily="34" charset="0"/>
                </a:endParaRPr>
              </a:p>
            </p:txBody>
          </p:sp>
          <p:cxnSp>
            <p:nvCxnSpPr>
              <p:cNvPr id="13" name="Прямая со стрелкой 12"/>
              <p:cNvCxnSpPr/>
              <p:nvPr/>
            </p:nvCxnSpPr>
            <p:spPr>
              <a:xfrm>
                <a:off x="5384485" y="1087288"/>
                <a:ext cx="394974" cy="1"/>
              </a:xfrm>
              <a:prstGeom prst="straightConnector1">
                <a:avLst/>
              </a:prstGeom>
              <a:ln w="34925">
                <a:solidFill>
                  <a:srgbClr val="0000CC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4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7" t="8121" r="34023" b="18795"/>
          <a:stretch/>
        </p:blipFill>
        <p:spPr bwMode="auto">
          <a:xfrm>
            <a:off x="400129" y="1052220"/>
            <a:ext cx="3410256" cy="2645789"/>
          </a:xfrm>
          <a:prstGeom prst="rect">
            <a:avLst/>
          </a:prstGeom>
          <a:ln w="3175">
            <a:solidFill>
              <a:srgbClr val="71E0F3"/>
            </a:solidFill>
            <a:miter lim="800000"/>
            <a:headEnd/>
            <a:tailEnd/>
          </a:ln>
          <a:extLst/>
        </p:spPr>
      </p:pic>
      <p:sp>
        <p:nvSpPr>
          <p:cNvPr id="38" name="CustomShape 2"/>
          <p:cNvSpPr/>
          <p:nvPr/>
        </p:nvSpPr>
        <p:spPr>
          <a:xfrm>
            <a:off x="-333376" y="297060"/>
            <a:ext cx="11144341" cy="884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000" b="1" strike="noStrike" spc="-1" dirty="0" smtClean="0">
                <a:solidFill>
                  <a:srgbClr val="31859C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РЕАЛИЗАЦИЯ ПРЕДМЕТНОЙ ОБЛАСТИ «ТЕХНОЛОГИЯ» В СЕТЕВОЙ ФОРМЕ</a:t>
            </a:r>
            <a:endParaRPr lang="ru-RU" sz="20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9" name="Прямая соединительная линия 38"/>
          <p:cNvCxnSpPr/>
          <p:nvPr/>
        </p:nvCxnSpPr>
        <p:spPr>
          <a:xfrm>
            <a:off x="371001" y="911010"/>
            <a:ext cx="10004229" cy="12964"/>
          </a:xfrm>
          <a:prstGeom prst="line">
            <a:avLst/>
          </a:prstGeom>
          <a:ln w="12700">
            <a:solidFill>
              <a:srgbClr val="1081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Прямоугольник 58"/>
          <p:cNvSpPr/>
          <p:nvPr/>
        </p:nvSpPr>
        <p:spPr>
          <a:xfrm>
            <a:off x="6241260" y="5738411"/>
            <a:ext cx="5753030" cy="3887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рямоугольник 59"/>
          <p:cNvSpPr/>
          <p:nvPr/>
        </p:nvSpPr>
        <p:spPr>
          <a:xfrm>
            <a:off x="6358128" y="4507171"/>
            <a:ext cx="5555974" cy="3776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Прямоугольник 60"/>
          <p:cNvSpPr/>
          <p:nvPr/>
        </p:nvSpPr>
        <p:spPr>
          <a:xfrm>
            <a:off x="6283081" y="3468954"/>
            <a:ext cx="5555974" cy="422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Параллелограмм 37"/>
          <p:cNvSpPr/>
          <p:nvPr/>
        </p:nvSpPr>
        <p:spPr>
          <a:xfrm>
            <a:off x="4862989" y="6196870"/>
            <a:ext cx="6976066" cy="424675"/>
          </a:xfrm>
          <a:custGeom>
            <a:avLst/>
            <a:gdLst>
              <a:gd name="connsiteX0" fmla="*/ 0 w 3955774"/>
              <a:gd name="connsiteY0" fmla="*/ 665922 h 665922"/>
              <a:gd name="connsiteX1" fmla="*/ 166481 w 3955774"/>
              <a:gd name="connsiteY1" fmla="*/ 0 h 665922"/>
              <a:gd name="connsiteX2" fmla="*/ 3955774 w 3955774"/>
              <a:gd name="connsiteY2" fmla="*/ 0 h 665922"/>
              <a:gd name="connsiteX3" fmla="*/ 3789294 w 3955774"/>
              <a:gd name="connsiteY3" fmla="*/ 665922 h 665922"/>
              <a:gd name="connsiteX4" fmla="*/ 0 w 3955774"/>
              <a:gd name="connsiteY4" fmla="*/ 665922 h 665922"/>
              <a:gd name="connsiteX0" fmla="*/ 0 w 3955774"/>
              <a:gd name="connsiteY0" fmla="*/ 665922 h 665922"/>
              <a:gd name="connsiteX1" fmla="*/ 524289 w 3955774"/>
              <a:gd name="connsiteY1" fmla="*/ 9939 h 665922"/>
              <a:gd name="connsiteX2" fmla="*/ 3955774 w 3955774"/>
              <a:gd name="connsiteY2" fmla="*/ 0 h 665922"/>
              <a:gd name="connsiteX3" fmla="*/ 3789294 w 3955774"/>
              <a:gd name="connsiteY3" fmla="*/ 665922 h 665922"/>
              <a:gd name="connsiteX4" fmla="*/ 0 w 3955774"/>
              <a:gd name="connsiteY4" fmla="*/ 665922 h 665922"/>
              <a:gd name="connsiteX0" fmla="*/ 0 w 3955774"/>
              <a:gd name="connsiteY0" fmla="*/ 665922 h 665922"/>
              <a:gd name="connsiteX1" fmla="*/ 524289 w 3955774"/>
              <a:gd name="connsiteY1" fmla="*/ 9939 h 665922"/>
              <a:gd name="connsiteX2" fmla="*/ 3955774 w 3955774"/>
              <a:gd name="connsiteY2" fmla="*/ 0 h 665922"/>
              <a:gd name="connsiteX3" fmla="*/ 3918503 w 3955774"/>
              <a:gd name="connsiteY3" fmla="*/ 665922 h 665922"/>
              <a:gd name="connsiteX4" fmla="*/ 0 w 3955774"/>
              <a:gd name="connsiteY4" fmla="*/ 665922 h 665922"/>
              <a:gd name="connsiteX0" fmla="*/ 0 w 3988077"/>
              <a:gd name="connsiteY0" fmla="*/ 665922 h 665922"/>
              <a:gd name="connsiteX1" fmla="*/ 524289 w 3988077"/>
              <a:gd name="connsiteY1" fmla="*/ 9939 h 665922"/>
              <a:gd name="connsiteX2" fmla="*/ 3955774 w 3988077"/>
              <a:gd name="connsiteY2" fmla="*/ 0 h 665922"/>
              <a:gd name="connsiteX3" fmla="*/ 3988077 w 3988077"/>
              <a:gd name="connsiteY3" fmla="*/ 665922 h 665922"/>
              <a:gd name="connsiteX4" fmla="*/ 0 w 3988077"/>
              <a:gd name="connsiteY4" fmla="*/ 665922 h 665922"/>
              <a:gd name="connsiteX0" fmla="*/ 0 w 4022781"/>
              <a:gd name="connsiteY0" fmla="*/ 665922 h 665922"/>
              <a:gd name="connsiteX1" fmla="*/ 524289 w 4022781"/>
              <a:gd name="connsiteY1" fmla="*/ 9939 h 665922"/>
              <a:gd name="connsiteX2" fmla="*/ 4022781 w 4022781"/>
              <a:gd name="connsiteY2" fmla="*/ 0 h 665922"/>
              <a:gd name="connsiteX3" fmla="*/ 3988077 w 4022781"/>
              <a:gd name="connsiteY3" fmla="*/ 665922 h 665922"/>
              <a:gd name="connsiteX4" fmla="*/ 0 w 4022781"/>
              <a:gd name="connsiteY4" fmla="*/ 665922 h 665922"/>
              <a:gd name="connsiteX0" fmla="*/ 0 w 4034981"/>
              <a:gd name="connsiteY0" fmla="*/ 665922 h 682045"/>
              <a:gd name="connsiteX1" fmla="*/ 524289 w 4034981"/>
              <a:gd name="connsiteY1" fmla="*/ 9939 h 682045"/>
              <a:gd name="connsiteX2" fmla="*/ 4022781 w 4034981"/>
              <a:gd name="connsiteY2" fmla="*/ 0 h 682045"/>
              <a:gd name="connsiteX3" fmla="*/ 4034981 w 4034981"/>
              <a:gd name="connsiteY3" fmla="*/ 682045 h 682045"/>
              <a:gd name="connsiteX4" fmla="*/ 0 w 4034981"/>
              <a:gd name="connsiteY4" fmla="*/ 665922 h 682045"/>
              <a:gd name="connsiteX0" fmla="*/ 0 w 4034981"/>
              <a:gd name="connsiteY0" fmla="*/ 665922 h 682045"/>
              <a:gd name="connsiteX1" fmla="*/ 383576 w 4034981"/>
              <a:gd name="connsiteY1" fmla="*/ 1878 h 682045"/>
              <a:gd name="connsiteX2" fmla="*/ 4022781 w 4034981"/>
              <a:gd name="connsiteY2" fmla="*/ 0 h 682045"/>
              <a:gd name="connsiteX3" fmla="*/ 4034981 w 4034981"/>
              <a:gd name="connsiteY3" fmla="*/ 682045 h 682045"/>
              <a:gd name="connsiteX4" fmla="*/ 0 w 4034981"/>
              <a:gd name="connsiteY4" fmla="*/ 665922 h 682045"/>
              <a:gd name="connsiteX0" fmla="*/ 0 w 4055083"/>
              <a:gd name="connsiteY0" fmla="*/ 657861 h 682045"/>
              <a:gd name="connsiteX1" fmla="*/ 403678 w 4055083"/>
              <a:gd name="connsiteY1" fmla="*/ 1878 h 682045"/>
              <a:gd name="connsiteX2" fmla="*/ 4042883 w 4055083"/>
              <a:gd name="connsiteY2" fmla="*/ 0 h 682045"/>
              <a:gd name="connsiteX3" fmla="*/ 4055083 w 4055083"/>
              <a:gd name="connsiteY3" fmla="*/ 682045 h 682045"/>
              <a:gd name="connsiteX4" fmla="*/ 0 w 4055083"/>
              <a:gd name="connsiteY4" fmla="*/ 657861 h 682045"/>
              <a:gd name="connsiteX0" fmla="*/ 0 w 4042883"/>
              <a:gd name="connsiteY0" fmla="*/ 657861 h 673984"/>
              <a:gd name="connsiteX1" fmla="*/ 403678 w 4042883"/>
              <a:gd name="connsiteY1" fmla="*/ 1878 h 673984"/>
              <a:gd name="connsiteX2" fmla="*/ 4042883 w 4042883"/>
              <a:gd name="connsiteY2" fmla="*/ 0 h 673984"/>
              <a:gd name="connsiteX3" fmla="*/ 4041681 w 4042883"/>
              <a:gd name="connsiteY3" fmla="*/ 673984 h 673984"/>
              <a:gd name="connsiteX4" fmla="*/ 0 w 4042883"/>
              <a:gd name="connsiteY4" fmla="*/ 657861 h 673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2883" h="673984">
                <a:moveTo>
                  <a:pt x="0" y="657861"/>
                </a:moveTo>
                <a:lnTo>
                  <a:pt x="403678" y="1878"/>
                </a:lnTo>
                <a:lnTo>
                  <a:pt x="4042883" y="0"/>
                </a:lnTo>
                <a:cubicBezTo>
                  <a:pt x="4042482" y="224661"/>
                  <a:pt x="4042082" y="449323"/>
                  <a:pt x="4041681" y="673984"/>
                </a:cubicBezTo>
                <a:lnTo>
                  <a:pt x="0" y="657861"/>
                </a:lnTo>
                <a:close/>
              </a:path>
            </a:pathLst>
          </a:custGeom>
          <a:solidFill>
            <a:srgbClr val="0F9B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TextBox 62"/>
          <p:cNvSpPr txBox="1"/>
          <p:nvPr/>
        </p:nvSpPr>
        <p:spPr>
          <a:xfrm>
            <a:off x="6682900" y="6222958"/>
            <a:ext cx="5825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3D-</a:t>
            </a:r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</a:rPr>
              <a:t>моделирование и прототипирование</a:t>
            </a:r>
          </a:p>
        </p:txBody>
      </p:sp>
      <p:sp>
        <p:nvSpPr>
          <p:cNvPr id="64" name="Прямоугольник 63"/>
          <p:cNvSpPr/>
          <p:nvPr/>
        </p:nvSpPr>
        <p:spPr>
          <a:xfrm>
            <a:off x="6438316" y="2353328"/>
            <a:ext cx="5555974" cy="3776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4" t="14027" r="24999" b="8385"/>
          <a:stretch/>
        </p:blipFill>
        <p:spPr bwMode="auto">
          <a:xfrm>
            <a:off x="4408469" y="1052220"/>
            <a:ext cx="3360068" cy="2645789"/>
          </a:xfrm>
          <a:prstGeom prst="rect">
            <a:avLst/>
          </a:prstGeom>
          <a:ln w="3175">
            <a:solidFill>
              <a:srgbClr val="71E0F3"/>
            </a:solidFill>
            <a:miter lim="800000"/>
            <a:headEnd/>
            <a:tailEnd/>
          </a:ln>
          <a:extLst/>
        </p:spPr>
      </p:pic>
      <p:sp>
        <p:nvSpPr>
          <p:cNvPr id="54" name="Параллелограмм 37"/>
          <p:cNvSpPr/>
          <p:nvPr/>
        </p:nvSpPr>
        <p:spPr>
          <a:xfrm>
            <a:off x="6438316" y="5087177"/>
            <a:ext cx="5400739" cy="639729"/>
          </a:xfrm>
          <a:custGeom>
            <a:avLst/>
            <a:gdLst>
              <a:gd name="connsiteX0" fmla="*/ 0 w 3955774"/>
              <a:gd name="connsiteY0" fmla="*/ 665922 h 665922"/>
              <a:gd name="connsiteX1" fmla="*/ 166481 w 3955774"/>
              <a:gd name="connsiteY1" fmla="*/ 0 h 665922"/>
              <a:gd name="connsiteX2" fmla="*/ 3955774 w 3955774"/>
              <a:gd name="connsiteY2" fmla="*/ 0 h 665922"/>
              <a:gd name="connsiteX3" fmla="*/ 3789294 w 3955774"/>
              <a:gd name="connsiteY3" fmla="*/ 665922 h 665922"/>
              <a:gd name="connsiteX4" fmla="*/ 0 w 3955774"/>
              <a:gd name="connsiteY4" fmla="*/ 665922 h 665922"/>
              <a:gd name="connsiteX0" fmla="*/ 0 w 3955774"/>
              <a:gd name="connsiteY0" fmla="*/ 665922 h 665922"/>
              <a:gd name="connsiteX1" fmla="*/ 524289 w 3955774"/>
              <a:gd name="connsiteY1" fmla="*/ 9939 h 665922"/>
              <a:gd name="connsiteX2" fmla="*/ 3955774 w 3955774"/>
              <a:gd name="connsiteY2" fmla="*/ 0 h 665922"/>
              <a:gd name="connsiteX3" fmla="*/ 3789294 w 3955774"/>
              <a:gd name="connsiteY3" fmla="*/ 665922 h 665922"/>
              <a:gd name="connsiteX4" fmla="*/ 0 w 3955774"/>
              <a:gd name="connsiteY4" fmla="*/ 665922 h 665922"/>
              <a:gd name="connsiteX0" fmla="*/ 0 w 3955774"/>
              <a:gd name="connsiteY0" fmla="*/ 665922 h 665922"/>
              <a:gd name="connsiteX1" fmla="*/ 524289 w 3955774"/>
              <a:gd name="connsiteY1" fmla="*/ 9939 h 665922"/>
              <a:gd name="connsiteX2" fmla="*/ 3955774 w 3955774"/>
              <a:gd name="connsiteY2" fmla="*/ 0 h 665922"/>
              <a:gd name="connsiteX3" fmla="*/ 3918503 w 3955774"/>
              <a:gd name="connsiteY3" fmla="*/ 665922 h 665922"/>
              <a:gd name="connsiteX4" fmla="*/ 0 w 3955774"/>
              <a:gd name="connsiteY4" fmla="*/ 665922 h 665922"/>
              <a:gd name="connsiteX0" fmla="*/ 0 w 3988077"/>
              <a:gd name="connsiteY0" fmla="*/ 665922 h 665922"/>
              <a:gd name="connsiteX1" fmla="*/ 524289 w 3988077"/>
              <a:gd name="connsiteY1" fmla="*/ 9939 h 665922"/>
              <a:gd name="connsiteX2" fmla="*/ 3955774 w 3988077"/>
              <a:gd name="connsiteY2" fmla="*/ 0 h 665922"/>
              <a:gd name="connsiteX3" fmla="*/ 3988077 w 3988077"/>
              <a:gd name="connsiteY3" fmla="*/ 665922 h 665922"/>
              <a:gd name="connsiteX4" fmla="*/ 0 w 3988077"/>
              <a:gd name="connsiteY4" fmla="*/ 665922 h 665922"/>
              <a:gd name="connsiteX0" fmla="*/ 0 w 4022781"/>
              <a:gd name="connsiteY0" fmla="*/ 665922 h 665922"/>
              <a:gd name="connsiteX1" fmla="*/ 524289 w 4022781"/>
              <a:gd name="connsiteY1" fmla="*/ 9939 h 665922"/>
              <a:gd name="connsiteX2" fmla="*/ 4022781 w 4022781"/>
              <a:gd name="connsiteY2" fmla="*/ 0 h 665922"/>
              <a:gd name="connsiteX3" fmla="*/ 3988077 w 4022781"/>
              <a:gd name="connsiteY3" fmla="*/ 665922 h 665922"/>
              <a:gd name="connsiteX4" fmla="*/ 0 w 4022781"/>
              <a:gd name="connsiteY4" fmla="*/ 665922 h 665922"/>
              <a:gd name="connsiteX0" fmla="*/ 0 w 4034981"/>
              <a:gd name="connsiteY0" fmla="*/ 665922 h 682045"/>
              <a:gd name="connsiteX1" fmla="*/ 524289 w 4034981"/>
              <a:gd name="connsiteY1" fmla="*/ 9939 h 682045"/>
              <a:gd name="connsiteX2" fmla="*/ 4022781 w 4034981"/>
              <a:gd name="connsiteY2" fmla="*/ 0 h 682045"/>
              <a:gd name="connsiteX3" fmla="*/ 4034981 w 4034981"/>
              <a:gd name="connsiteY3" fmla="*/ 682045 h 682045"/>
              <a:gd name="connsiteX4" fmla="*/ 0 w 4034981"/>
              <a:gd name="connsiteY4" fmla="*/ 665922 h 682045"/>
              <a:gd name="connsiteX0" fmla="*/ 0 w 4034981"/>
              <a:gd name="connsiteY0" fmla="*/ 665922 h 682045"/>
              <a:gd name="connsiteX1" fmla="*/ 383576 w 4034981"/>
              <a:gd name="connsiteY1" fmla="*/ 1878 h 682045"/>
              <a:gd name="connsiteX2" fmla="*/ 4022781 w 4034981"/>
              <a:gd name="connsiteY2" fmla="*/ 0 h 682045"/>
              <a:gd name="connsiteX3" fmla="*/ 4034981 w 4034981"/>
              <a:gd name="connsiteY3" fmla="*/ 682045 h 682045"/>
              <a:gd name="connsiteX4" fmla="*/ 0 w 4034981"/>
              <a:gd name="connsiteY4" fmla="*/ 665922 h 682045"/>
              <a:gd name="connsiteX0" fmla="*/ 0 w 4055083"/>
              <a:gd name="connsiteY0" fmla="*/ 657861 h 682045"/>
              <a:gd name="connsiteX1" fmla="*/ 403678 w 4055083"/>
              <a:gd name="connsiteY1" fmla="*/ 1878 h 682045"/>
              <a:gd name="connsiteX2" fmla="*/ 4042883 w 4055083"/>
              <a:gd name="connsiteY2" fmla="*/ 0 h 682045"/>
              <a:gd name="connsiteX3" fmla="*/ 4055083 w 4055083"/>
              <a:gd name="connsiteY3" fmla="*/ 682045 h 682045"/>
              <a:gd name="connsiteX4" fmla="*/ 0 w 4055083"/>
              <a:gd name="connsiteY4" fmla="*/ 657861 h 682045"/>
              <a:gd name="connsiteX0" fmla="*/ 0 w 4042883"/>
              <a:gd name="connsiteY0" fmla="*/ 657861 h 673984"/>
              <a:gd name="connsiteX1" fmla="*/ 403678 w 4042883"/>
              <a:gd name="connsiteY1" fmla="*/ 1878 h 673984"/>
              <a:gd name="connsiteX2" fmla="*/ 4042883 w 4042883"/>
              <a:gd name="connsiteY2" fmla="*/ 0 h 673984"/>
              <a:gd name="connsiteX3" fmla="*/ 4041681 w 4042883"/>
              <a:gd name="connsiteY3" fmla="*/ 673984 h 673984"/>
              <a:gd name="connsiteX4" fmla="*/ 0 w 4042883"/>
              <a:gd name="connsiteY4" fmla="*/ 657861 h 673984"/>
              <a:gd name="connsiteX0" fmla="*/ 0 w 4042883"/>
              <a:gd name="connsiteY0" fmla="*/ 657861 h 673984"/>
              <a:gd name="connsiteX1" fmla="*/ 489664 w 4042883"/>
              <a:gd name="connsiteY1" fmla="*/ 1878 h 673984"/>
              <a:gd name="connsiteX2" fmla="*/ 4042883 w 4042883"/>
              <a:gd name="connsiteY2" fmla="*/ 0 h 673984"/>
              <a:gd name="connsiteX3" fmla="*/ 4041681 w 4042883"/>
              <a:gd name="connsiteY3" fmla="*/ 673984 h 673984"/>
              <a:gd name="connsiteX4" fmla="*/ 0 w 4042883"/>
              <a:gd name="connsiteY4" fmla="*/ 657861 h 673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2883" h="673984">
                <a:moveTo>
                  <a:pt x="0" y="657861"/>
                </a:moveTo>
                <a:lnTo>
                  <a:pt x="489664" y="1878"/>
                </a:lnTo>
                <a:lnTo>
                  <a:pt x="4042883" y="0"/>
                </a:lnTo>
                <a:cubicBezTo>
                  <a:pt x="4042482" y="224661"/>
                  <a:pt x="4042082" y="449323"/>
                  <a:pt x="4041681" y="673984"/>
                </a:cubicBezTo>
                <a:lnTo>
                  <a:pt x="0" y="657861"/>
                </a:lnTo>
                <a:close/>
              </a:path>
            </a:pathLst>
          </a:custGeom>
          <a:solidFill>
            <a:srgbClr val="FC8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Прямоугольник 57"/>
          <p:cNvSpPr/>
          <p:nvPr/>
        </p:nvSpPr>
        <p:spPr>
          <a:xfrm>
            <a:off x="7786337" y="5070432"/>
            <a:ext cx="40527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</a:rPr>
              <a:t>Современные технологии в агропромышленном комплексе</a:t>
            </a:r>
          </a:p>
        </p:txBody>
      </p:sp>
      <p:sp>
        <p:nvSpPr>
          <p:cNvPr id="55" name="Параллелограмм 37"/>
          <p:cNvSpPr/>
          <p:nvPr/>
        </p:nvSpPr>
        <p:spPr>
          <a:xfrm>
            <a:off x="5572234" y="5785560"/>
            <a:ext cx="6266820" cy="368654"/>
          </a:xfrm>
          <a:custGeom>
            <a:avLst/>
            <a:gdLst>
              <a:gd name="connsiteX0" fmla="*/ 0 w 3955774"/>
              <a:gd name="connsiteY0" fmla="*/ 665922 h 665922"/>
              <a:gd name="connsiteX1" fmla="*/ 166481 w 3955774"/>
              <a:gd name="connsiteY1" fmla="*/ 0 h 665922"/>
              <a:gd name="connsiteX2" fmla="*/ 3955774 w 3955774"/>
              <a:gd name="connsiteY2" fmla="*/ 0 h 665922"/>
              <a:gd name="connsiteX3" fmla="*/ 3789294 w 3955774"/>
              <a:gd name="connsiteY3" fmla="*/ 665922 h 665922"/>
              <a:gd name="connsiteX4" fmla="*/ 0 w 3955774"/>
              <a:gd name="connsiteY4" fmla="*/ 665922 h 665922"/>
              <a:gd name="connsiteX0" fmla="*/ 0 w 3955774"/>
              <a:gd name="connsiteY0" fmla="*/ 665922 h 665922"/>
              <a:gd name="connsiteX1" fmla="*/ 524289 w 3955774"/>
              <a:gd name="connsiteY1" fmla="*/ 9939 h 665922"/>
              <a:gd name="connsiteX2" fmla="*/ 3955774 w 3955774"/>
              <a:gd name="connsiteY2" fmla="*/ 0 h 665922"/>
              <a:gd name="connsiteX3" fmla="*/ 3789294 w 3955774"/>
              <a:gd name="connsiteY3" fmla="*/ 665922 h 665922"/>
              <a:gd name="connsiteX4" fmla="*/ 0 w 3955774"/>
              <a:gd name="connsiteY4" fmla="*/ 665922 h 665922"/>
              <a:gd name="connsiteX0" fmla="*/ 0 w 3955774"/>
              <a:gd name="connsiteY0" fmla="*/ 665922 h 665922"/>
              <a:gd name="connsiteX1" fmla="*/ 524289 w 3955774"/>
              <a:gd name="connsiteY1" fmla="*/ 9939 h 665922"/>
              <a:gd name="connsiteX2" fmla="*/ 3955774 w 3955774"/>
              <a:gd name="connsiteY2" fmla="*/ 0 h 665922"/>
              <a:gd name="connsiteX3" fmla="*/ 3918503 w 3955774"/>
              <a:gd name="connsiteY3" fmla="*/ 665922 h 665922"/>
              <a:gd name="connsiteX4" fmla="*/ 0 w 3955774"/>
              <a:gd name="connsiteY4" fmla="*/ 665922 h 665922"/>
              <a:gd name="connsiteX0" fmla="*/ 0 w 3988077"/>
              <a:gd name="connsiteY0" fmla="*/ 665922 h 665922"/>
              <a:gd name="connsiteX1" fmla="*/ 524289 w 3988077"/>
              <a:gd name="connsiteY1" fmla="*/ 9939 h 665922"/>
              <a:gd name="connsiteX2" fmla="*/ 3955774 w 3988077"/>
              <a:gd name="connsiteY2" fmla="*/ 0 h 665922"/>
              <a:gd name="connsiteX3" fmla="*/ 3988077 w 3988077"/>
              <a:gd name="connsiteY3" fmla="*/ 665922 h 665922"/>
              <a:gd name="connsiteX4" fmla="*/ 0 w 3988077"/>
              <a:gd name="connsiteY4" fmla="*/ 665922 h 665922"/>
              <a:gd name="connsiteX0" fmla="*/ 0 w 4022781"/>
              <a:gd name="connsiteY0" fmla="*/ 665922 h 665922"/>
              <a:gd name="connsiteX1" fmla="*/ 524289 w 4022781"/>
              <a:gd name="connsiteY1" fmla="*/ 9939 h 665922"/>
              <a:gd name="connsiteX2" fmla="*/ 4022781 w 4022781"/>
              <a:gd name="connsiteY2" fmla="*/ 0 h 665922"/>
              <a:gd name="connsiteX3" fmla="*/ 3988077 w 4022781"/>
              <a:gd name="connsiteY3" fmla="*/ 665922 h 665922"/>
              <a:gd name="connsiteX4" fmla="*/ 0 w 4022781"/>
              <a:gd name="connsiteY4" fmla="*/ 665922 h 665922"/>
              <a:gd name="connsiteX0" fmla="*/ 0 w 4034981"/>
              <a:gd name="connsiteY0" fmla="*/ 665922 h 682045"/>
              <a:gd name="connsiteX1" fmla="*/ 524289 w 4034981"/>
              <a:gd name="connsiteY1" fmla="*/ 9939 h 682045"/>
              <a:gd name="connsiteX2" fmla="*/ 4022781 w 4034981"/>
              <a:gd name="connsiteY2" fmla="*/ 0 h 682045"/>
              <a:gd name="connsiteX3" fmla="*/ 4034981 w 4034981"/>
              <a:gd name="connsiteY3" fmla="*/ 682045 h 682045"/>
              <a:gd name="connsiteX4" fmla="*/ 0 w 4034981"/>
              <a:gd name="connsiteY4" fmla="*/ 665922 h 682045"/>
              <a:gd name="connsiteX0" fmla="*/ 0 w 4034981"/>
              <a:gd name="connsiteY0" fmla="*/ 665922 h 682045"/>
              <a:gd name="connsiteX1" fmla="*/ 383576 w 4034981"/>
              <a:gd name="connsiteY1" fmla="*/ 1878 h 682045"/>
              <a:gd name="connsiteX2" fmla="*/ 4022781 w 4034981"/>
              <a:gd name="connsiteY2" fmla="*/ 0 h 682045"/>
              <a:gd name="connsiteX3" fmla="*/ 4034981 w 4034981"/>
              <a:gd name="connsiteY3" fmla="*/ 682045 h 682045"/>
              <a:gd name="connsiteX4" fmla="*/ 0 w 4034981"/>
              <a:gd name="connsiteY4" fmla="*/ 665922 h 682045"/>
              <a:gd name="connsiteX0" fmla="*/ 0 w 4055083"/>
              <a:gd name="connsiteY0" fmla="*/ 657861 h 682045"/>
              <a:gd name="connsiteX1" fmla="*/ 403678 w 4055083"/>
              <a:gd name="connsiteY1" fmla="*/ 1878 h 682045"/>
              <a:gd name="connsiteX2" fmla="*/ 4042883 w 4055083"/>
              <a:gd name="connsiteY2" fmla="*/ 0 h 682045"/>
              <a:gd name="connsiteX3" fmla="*/ 4055083 w 4055083"/>
              <a:gd name="connsiteY3" fmla="*/ 682045 h 682045"/>
              <a:gd name="connsiteX4" fmla="*/ 0 w 4055083"/>
              <a:gd name="connsiteY4" fmla="*/ 657861 h 682045"/>
              <a:gd name="connsiteX0" fmla="*/ 0 w 4042883"/>
              <a:gd name="connsiteY0" fmla="*/ 657861 h 673984"/>
              <a:gd name="connsiteX1" fmla="*/ 403678 w 4042883"/>
              <a:gd name="connsiteY1" fmla="*/ 1878 h 673984"/>
              <a:gd name="connsiteX2" fmla="*/ 4042883 w 4042883"/>
              <a:gd name="connsiteY2" fmla="*/ 0 h 673984"/>
              <a:gd name="connsiteX3" fmla="*/ 4041681 w 4042883"/>
              <a:gd name="connsiteY3" fmla="*/ 673984 h 673984"/>
              <a:gd name="connsiteX4" fmla="*/ 0 w 4042883"/>
              <a:gd name="connsiteY4" fmla="*/ 657861 h 673984"/>
              <a:gd name="connsiteX0" fmla="*/ 0 w 4042883"/>
              <a:gd name="connsiteY0" fmla="*/ 657861 h 673984"/>
              <a:gd name="connsiteX1" fmla="*/ 489664 w 4042883"/>
              <a:gd name="connsiteY1" fmla="*/ 1878 h 673984"/>
              <a:gd name="connsiteX2" fmla="*/ 4042883 w 4042883"/>
              <a:gd name="connsiteY2" fmla="*/ 0 h 673984"/>
              <a:gd name="connsiteX3" fmla="*/ 4041681 w 4042883"/>
              <a:gd name="connsiteY3" fmla="*/ 673984 h 673984"/>
              <a:gd name="connsiteX4" fmla="*/ 0 w 4042883"/>
              <a:gd name="connsiteY4" fmla="*/ 657861 h 673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2883" h="673984">
                <a:moveTo>
                  <a:pt x="0" y="657861"/>
                </a:moveTo>
                <a:lnTo>
                  <a:pt x="489664" y="1878"/>
                </a:lnTo>
                <a:lnTo>
                  <a:pt x="4042883" y="0"/>
                </a:lnTo>
                <a:cubicBezTo>
                  <a:pt x="4042482" y="224661"/>
                  <a:pt x="4042082" y="449323"/>
                  <a:pt x="4041681" y="673984"/>
                </a:cubicBezTo>
                <a:lnTo>
                  <a:pt x="0" y="657861"/>
                </a:lnTo>
                <a:close/>
              </a:path>
            </a:pathLst>
          </a:custGeom>
          <a:solidFill>
            <a:srgbClr val="00AE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TextBox 55"/>
          <p:cNvSpPr txBox="1"/>
          <p:nvPr/>
        </p:nvSpPr>
        <p:spPr>
          <a:xfrm>
            <a:off x="8753295" y="5781850"/>
            <a:ext cx="4918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</a:rPr>
              <a:t>Промышленный дизайн</a:t>
            </a:r>
          </a:p>
        </p:txBody>
      </p:sp>
      <p:sp>
        <p:nvSpPr>
          <p:cNvPr id="53" name="Параллелограмм 37"/>
          <p:cNvSpPr/>
          <p:nvPr/>
        </p:nvSpPr>
        <p:spPr>
          <a:xfrm>
            <a:off x="7786337" y="4130025"/>
            <a:ext cx="4052717" cy="305833"/>
          </a:xfrm>
          <a:custGeom>
            <a:avLst/>
            <a:gdLst>
              <a:gd name="connsiteX0" fmla="*/ 0 w 3955774"/>
              <a:gd name="connsiteY0" fmla="*/ 665922 h 665922"/>
              <a:gd name="connsiteX1" fmla="*/ 166481 w 3955774"/>
              <a:gd name="connsiteY1" fmla="*/ 0 h 665922"/>
              <a:gd name="connsiteX2" fmla="*/ 3955774 w 3955774"/>
              <a:gd name="connsiteY2" fmla="*/ 0 h 665922"/>
              <a:gd name="connsiteX3" fmla="*/ 3789294 w 3955774"/>
              <a:gd name="connsiteY3" fmla="*/ 665922 h 665922"/>
              <a:gd name="connsiteX4" fmla="*/ 0 w 3955774"/>
              <a:gd name="connsiteY4" fmla="*/ 665922 h 665922"/>
              <a:gd name="connsiteX0" fmla="*/ 0 w 3955774"/>
              <a:gd name="connsiteY0" fmla="*/ 665922 h 665922"/>
              <a:gd name="connsiteX1" fmla="*/ 524289 w 3955774"/>
              <a:gd name="connsiteY1" fmla="*/ 9939 h 665922"/>
              <a:gd name="connsiteX2" fmla="*/ 3955774 w 3955774"/>
              <a:gd name="connsiteY2" fmla="*/ 0 h 665922"/>
              <a:gd name="connsiteX3" fmla="*/ 3789294 w 3955774"/>
              <a:gd name="connsiteY3" fmla="*/ 665922 h 665922"/>
              <a:gd name="connsiteX4" fmla="*/ 0 w 3955774"/>
              <a:gd name="connsiteY4" fmla="*/ 665922 h 665922"/>
              <a:gd name="connsiteX0" fmla="*/ 0 w 3955774"/>
              <a:gd name="connsiteY0" fmla="*/ 665922 h 665922"/>
              <a:gd name="connsiteX1" fmla="*/ 524289 w 3955774"/>
              <a:gd name="connsiteY1" fmla="*/ 9939 h 665922"/>
              <a:gd name="connsiteX2" fmla="*/ 3955774 w 3955774"/>
              <a:gd name="connsiteY2" fmla="*/ 0 h 665922"/>
              <a:gd name="connsiteX3" fmla="*/ 3918503 w 3955774"/>
              <a:gd name="connsiteY3" fmla="*/ 665922 h 665922"/>
              <a:gd name="connsiteX4" fmla="*/ 0 w 3955774"/>
              <a:gd name="connsiteY4" fmla="*/ 665922 h 665922"/>
              <a:gd name="connsiteX0" fmla="*/ 0 w 3988077"/>
              <a:gd name="connsiteY0" fmla="*/ 665922 h 665922"/>
              <a:gd name="connsiteX1" fmla="*/ 524289 w 3988077"/>
              <a:gd name="connsiteY1" fmla="*/ 9939 h 665922"/>
              <a:gd name="connsiteX2" fmla="*/ 3955774 w 3988077"/>
              <a:gd name="connsiteY2" fmla="*/ 0 h 665922"/>
              <a:gd name="connsiteX3" fmla="*/ 3988077 w 3988077"/>
              <a:gd name="connsiteY3" fmla="*/ 665922 h 665922"/>
              <a:gd name="connsiteX4" fmla="*/ 0 w 3988077"/>
              <a:gd name="connsiteY4" fmla="*/ 665922 h 665922"/>
              <a:gd name="connsiteX0" fmla="*/ 0 w 4022781"/>
              <a:gd name="connsiteY0" fmla="*/ 665922 h 665922"/>
              <a:gd name="connsiteX1" fmla="*/ 524289 w 4022781"/>
              <a:gd name="connsiteY1" fmla="*/ 9939 h 665922"/>
              <a:gd name="connsiteX2" fmla="*/ 4022781 w 4022781"/>
              <a:gd name="connsiteY2" fmla="*/ 0 h 665922"/>
              <a:gd name="connsiteX3" fmla="*/ 3988077 w 4022781"/>
              <a:gd name="connsiteY3" fmla="*/ 665922 h 665922"/>
              <a:gd name="connsiteX4" fmla="*/ 0 w 4022781"/>
              <a:gd name="connsiteY4" fmla="*/ 665922 h 665922"/>
              <a:gd name="connsiteX0" fmla="*/ 0 w 4034981"/>
              <a:gd name="connsiteY0" fmla="*/ 665922 h 682045"/>
              <a:gd name="connsiteX1" fmla="*/ 524289 w 4034981"/>
              <a:gd name="connsiteY1" fmla="*/ 9939 h 682045"/>
              <a:gd name="connsiteX2" fmla="*/ 4022781 w 4034981"/>
              <a:gd name="connsiteY2" fmla="*/ 0 h 682045"/>
              <a:gd name="connsiteX3" fmla="*/ 4034981 w 4034981"/>
              <a:gd name="connsiteY3" fmla="*/ 682045 h 682045"/>
              <a:gd name="connsiteX4" fmla="*/ 0 w 4034981"/>
              <a:gd name="connsiteY4" fmla="*/ 665922 h 682045"/>
              <a:gd name="connsiteX0" fmla="*/ 0 w 4034981"/>
              <a:gd name="connsiteY0" fmla="*/ 665922 h 682045"/>
              <a:gd name="connsiteX1" fmla="*/ 383576 w 4034981"/>
              <a:gd name="connsiteY1" fmla="*/ 1878 h 682045"/>
              <a:gd name="connsiteX2" fmla="*/ 4022781 w 4034981"/>
              <a:gd name="connsiteY2" fmla="*/ 0 h 682045"/>
              <a:gd name="connsiteX3" fmla="*/ 4034981 w 4034981"/>
              <a:gd name="connsiteY3" fmla="*/ 682045 h 682045"/>
              <a:gd name="connsiteX4" fmla="*/ 0 w 4034981"/>
              <a:gd name="connsiteY4" fmla="*/ 665922 h 682045"/>
              <a:gd name="connsiteX0" fmla="*/ 0 w 4055083"/>
              <a:gd name="connsiteY0" fmla="*/ 657861 h 682045"/>
              <a:gd name="connsiteX1" fmla="*/ 403678 w 4055083"/>
              <a:gd name="connsiteY1" fmla="*/ 1878 h 682045"/>
              <a:gd name="connsiteX2" fmla="*/ 4042883 w 4055083"/>
              <a:gd name="connsiteY2" fmla="*/ 0 h 682045"/>
              <a:gd name="connsiteX3" fmla="*/ 4055083 w 4055083"/>
              <a:gd name="connsiteY3" fmla="*/ 682045 h 682045"/>
              <a:gd name="connsiteX4" fmla="*/ 0 w 4055083"/>
              <a:gd name="connsiteY4" fmla="*/ 657861 h 682045"/>
              <a:gd name="connsiteX0" fmla="*/ 0 w 4042883"/>
              <a:gd name="connsiteY0" fmla="*/ 657861 h 673984"/>
              <a:gd name="connsiteX1" fmla="*/ 403678 w 4042883"/>
              <a:gd name="connsiteY1" fmla="*/ 1878 h 673984"/>
              <a:gd name="connsiteX2" fmla="*/ 4042883 w 4042883"/>
              <a:gd name="connsiteY2" fmla="*/ 0 h 673984"/>
              <a:gd name="connsiteX3" fmla="*/ 4041681 w 4042883"/>
              <a:gd name="connsiteY3" fmla="*/ 673984 h 673984"/>
              <a:gd name="connsiteX4" fmla="*/ 0 w 4042883"/>
              <a:gd name="connsiteY4" fmla="*/ 657861 h 673984"/>
              <a:gd name="connsiteX0" fmla="*/ 0 w 4042883"/>
              <a:gd name="connsiteY0" fmla="*/ 657861 h 673984"/>
              <a:gd name="connsiteX1" fmla="*/ 489664 w 4042883"/>
              <a:gd name="connsiteY1" fmla="*/ 1878 h 673984"/>
              <a:gd name="connsiteX2" fmla="*/ 4042883 w 4042883"/>
              <a:gd name="connsiteY2" fmla="*/ 0 h 673984"/>
              <a:gd name="connsiteX3" fmla="*/ 4041681 w 4042883"/>
              <a:gd name="connsiteY3" fmla="*/ 673984 h 673984"/>
              <a:gd name="connsiteX4" fmla="*/ 0 w 4042883"/>
              <a:gd name="connsiteY4" fmla="*/ 657861 h 673984"/>
              <a:gd name="connsiteX0" fmla="*/ 0 w 4042883"/>
              <a:gd name="connsiteY0" fmla="*/ 657861 h 673984"/>
              <a:gd name="connsiteX1" fmla="*/ 489664 w 4042883"/>
              <a:gd name="connsiteY1" fmla="*/ 1878 h 673984"/>
              <a:gd name="connsiteX2" fmla="*/ 4042883 w 4042883"/>
              <a:gd name="connsiteY2" fmla="*/ 0 h 673984"/>
              <a:gd name="connsiteX3" fmla="*/ 4041681 w 4042883"/>
              <a:gd name="connsiteY3" fmla="*/ 673984 h 673984"/>
              <a:gd name="connsiteX4" fmla="*/ 0 w 4042883"/>
              <a:gd name="connsiteY4" fmla="*/ 657861 h 673984"/>
              <a:gd name="connsiteX0" fmla="*/ 0 w 4042883"/>
              <a:gd name="connsiteY0" fmla="*/ 657861 h 673984"/>
              <a:gd name="connsiteX1" fmla="*/ 525838 w 4042883"/>
              <a:gd name="connsiteY1" fmla="*/ 22027 h 673984"/>
              <a:gd name="connsiteX2" fmla="*/ 4042883 w 4042883"/>
              <a:gd name="connsiteY2" fmla="*/ 0 h 673984"/>
              <a:gd name="connsiteX3" fmla="*/ 4041681 w 4042883"/>
              <a:gd name="connsiteY3" fmla="*/ 673984 h 673984"/>
              <a:gd name="connsiteX4" fmla="*/ 0 w 4042883"/>
              <a:gd name="connsiteY4" fmla="*/ 657861 h 673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2883" h="673984">
                <a:moveTo>
                  <a:pt x="0" y="657861"/>
                </a:moveTo>
                <a:lnTo>
                  <a:pt x="525838" y="22027"/>
                </a:lnTo>
                <a:lnTo>
                  <a:pt x="4042883" y="0"/>
                </a:lnTo>
                <a:cubicBezTo>
                  <a:pt x="4042482" y="224661"/>
                  <a:pt x="4042082" y="449323"/>
                  <a:pt x="4041681" y="673984"/>
                </a:cubicBezTo>
                <a:lnTo>
                  <a:pt x="0" y="657861"/>
                </a:lnTo>
                <a:close/>
              </a:path>
            </a:pathLst>
          </a:custGeom>
          <a:solidFill>
            <a:srgbClr val="DE3F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TextBox 56"/>
          <p:cNvSpPr txBox="1"/>
          <p:nvPr/>
        </p:nvSpPr>
        <p:spPr>
          <a:xfrm>
            <a:off x="9843162" y="4081354"/>
            <a:ext cx="3021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Робототехника</a:t>
            </a:r>
            <a:endParaRPr lang="ru-RU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5" name="Параллелограмм 37"/>
          <p:cNvSpPr/>
          <p:nvPr/>
        </p:nvSpPr>
        <p:spPr>
          <a:xfrm>
            <a:off x="7127846" y="4512236"/>
            <a:ext cx="4711209" cy="505693"/>
          </a:xfrm>
          <a:custGeom>
            <a:avLst/>
            <a:gdLst>
              <a:gd name="connsiteX0" fmla="*/ 0 w 3955774"/>
              <a:gd name="connsiteY0" fmla="*/ 665922 h 665922"/>
              <a:gd name="connsiteX1" fmla="*/ 166481 w 3955774"/>
              <a:gd name="connsiteY1" fmla="*/ 0 h 665922"/>
              <a:gd name="connsiteX2" fmla="*/ 3955774 w 3955774"/>
              <a:gd name="connsiteY2" fmla="*/ 0 h 665922"/>
              <a:gd name="connsiteX3" fmla="*/ 3789294 w 3955774"/>
              <a:gd name="connsiteY3" fmla="*/ 665922 h 665922"/>
              <a:gd name="connsiteX4" fmla="*/ 0 w 3955774"/>
              <a:gd name="connsiteY4" fmla="*/ 665922 h 665922"/>
              <a:gd name="connsiteX0" fmla="*/ 0 w 3955774"/>
              <a:gd name="connsiteY0" fmla="*/ 665922 h 665922"/>
              <a:gd name="connsiteX1" fmla="*/ 524289 w 3955774"/>
              <a:gd name="connsiteY1" fmla="*/ 9939 h 665922"/>
              <a:gd name="connsiteX2" fmla="*/ 3955774 w 3955774"/>
              <a:gd name="connsiteY2" fmla="*/ 0 h 665922"/>
              <a:gd name="connsiteX3" fmla="*/ 3789294 w 3955774"/>
              <a:gd name="connsiteY3" fmla="*/ 665922 h 665922"/>
              <a:gd name="connsiteX4" fmla="*/ 0 w 3955774"/>
              <a:gd name="connsiteY4" fmla="*/ 665922 h 665922"/>
              <a:gd name="connsiteX0" fmla="*/ 0 w 3955774"/>
              <a:gd name="connsiteY0" fmla="*/ 665922 h 665922"/>
              <a:gd name="connsiteX1" fmla="*/ 524289 w 3955774"/>
              <a:gd name="connsiteY1" fmla="*/ 9939 h 665922"/>
              <a:gd name="connsiteX2" fmla="*/ 3955774 w 3955774"/>
              <a:gd name="connsiteY2" fmla="*/ 0 h 665922"/>
              <a:gd name="connsiteX3" fmla="*/ 3918503 w 3955774"/>
              <a:gd name="connsiteY3" fmla="*/ 665922 h 665922"/>
              <a:gd name="connsiteX4" fmla="*/ 0 w 3955774"/>
              <a:gd name="connsiteY4" fmla="*/ 665922 h 665922"/>
              <a:gd name="connsiteX0" fmla="*/ 0 w 3988077"/>
              <a:gd name="connsiteY0" fmla="*/ 665922 h 665922"/>
              <a:gd name="connsiteX1" fmla="*/ 524289 w 3988077"/>
              <a:gd name="connsiteY1" fmla="*/ 9939 h 665922"/>
              <a:gd name="connsiteX2" fmla="*/ 3955774 w 3988077"/>
              <a:gd name="connsiteY2" fmla="*/ 0 h 665922"/>
              <a:gd name="connsiteX3" fmla="*/ 3988077 w 3988077"/>
              <a:gd name="connsiteY3" fmla="*/ 665922 h 665922"/>
              <a:gd name="connsiteX4" fmla="*/ 0 w 3988077"/>
              <a:gd name="connsiteY4" fmla="*/ 665922 h 665922"/>
              <a:gd name="connsiteX0" fmla="*/ 0 w 4022781"/>
              <a:gd name="connsiteY0" fmla="*/ 665922 h 665922"/>
              <a:gd name="connsiteX1" fmla="*/ 524289 w 4022781"/>
              <a:gd name="connsiteY1" fmla="*/ 9939 h 665922"/>
              <a:gd name="connsiteX2" fmla="*/ 4022781 w 4022781"/>
              <a:gd name="connsiteY2" fmla="*/ 0 h 665922"/>
              <a:gd name="connsiteX3" fmla="*/ 3988077 w 4022781"/>
              <a:gd name="connsiteY3" fmla="*/ 665922 h 665922"/>
              <a:gd name="connsiteX4" fmla="*/ 0 w 4022781"/>
              <a:gd name="connsiteY4" fmla="*/ 665922 h 665922"/>
              <a:gd name="connsiteX0" fmla="*/ 0 w 4034981"/>
              <a:gd name="connsiteY0" fmla="*/ 665922 h 682045"/>
              <a:gd name="connsiteX1" fmla="*/ 524289 w 4034981"/>
              <a:gd name="connsiteY1" fmla="*/ 9939 h 682045"/>
              <a:gd name="connsiteX2" fmla="*/ 4022781 w 4034981"/>
              <a:gd name="connsiteY2" fmla="*/ 0 h 682045"/>
              <a:gd name="connsiteX3" fmla="*/ 4034981 w 4034981"/>
              <a:gd name="connsiteY3" fmla="*/ 682045 h 682045"/>
              <a:gd name="connsiteX4" fmla="*/ 0 w 4034981"/>
              <a:gd name="connsiteY4" fmla="*/ 665922 h 682045"/>
              <a:gd name="connsiteX0" fmla="*/ 0 w 4034981"/>
              <a:gd name="connsiteY0" fmla="*/ 665922 h 682045"/>
              <a:gd name="connsiteX1" fmla="*/ 383576 w 4034981"/>
              <a:gd name="connsiteY1" fmla="*/ 1878 h 682045"/>
              <a:gd name="connsiteX2" fmla="*/ 4022781 w 4034981"/>
              <a:gd name="connsiteY2" fmla="*/ 0 h 682045"/>
              <a:gd name="connsiteX3" fmla="*/ 4034981 w 4034981"/>
              <a:gd name="connsiteY3" fmla="*/ 682045 h 682045"/>
              <a:gd name="connsiteX4" fmla="*/ 0 w 4034981"/>
              <a:gd name="connsiteY4" fmla="*/ 665922 h 682045"/>
              <a:gd name="connsiteX0" fmla="*/ 0 w 4055083"/>
              <a:gd name="connsiteY0" fmla="*/ 657861 h 682045"/>
              <a:gd name="connsiteX1" fmla="*/ 403678 w 4055083"/>
              <a:gd name="connsiteY1" fmla="*/ 1878 h 682045"/>
              <a:gd name="connsiteX2" fmla="*/ 4042883 w 4055083"/>
              <a:gd name="connsiteY2" fmla="*/ 0 h 682045"/>
              <a:gd name="connsiteX3" fmla="*/ 4055083 w 4055083"/>
              <a:gd name="connsiteY3" fmla="*/ 682045 h 682045"/>
              <a:gd name="connsiteX4" fmla="*/ 0 w 4055083"/>
              <a:gd name="connsiteY4" fmla="*/ 657861 h 682045"/>
              <a:gd name="connsiteX0" fmla="*/ 0 w 4042883"/>
              <a:gd name="connsiteY0" fmla="*/ 657861 h 673984"/>
              <a:gd name="connsiteX1" fmla="*/ 403678 w 4042883"/>
              <a:gd name="connsiteY1" fmla="*/ 1878 h 673984"/>
              <a:gd name="connsiteX2" fmla="*/ 4042883 w 4042883"/>
              <a:gd name="connsiteY2" fmla="*/ 0 h 673984"/>
              <a:gd name="connsiteX3" fmla="*/ 4041681 w 4042883"/>
              <a:gd name="connsiteY3" fmla="*/ 673984 h 673984"/>
              <a:gd name="connsiteX4" fmla="*/ 0 w 4042883"/>
              <a:gd name="connsiteY4" fmla="*/ 657861 h 673984"/>
              <a:gd name="connsiteX0" fmla="*/ 0 w 4042883"/>
              <a:gd name="connsiteY0" fmla="*/ 657861 h 673984"/>
              <a:gd name="connsiteX1" fmla="*/ 489664 w 4042883"/>
              <a:gd name="connsiteY1" fmla="*/ 1878 h 673984"/>
              <a:gd name="connsiteX2" fmla="*/ 4042883 w 4042883"/>
              <a:gd name="connsiteY2" fmla="*/ 0 h 673984"/>
              <a:gd name="connsiteX3" fmla="*/ 4041681 w 4042883"/>
              <a:gd name="connsiteY3" fmla="*/ 673984 h 673984"/>
              <a:gd name="connsiteX4" fmla="*/ 0 w 4042883"/>
              <a:gd name="connsiteY4" fmla="*/ 657861 h 673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2883" h="673984">
                <a:moveTo>
                  <a:pt x="0" y="657861"/>
                </a:moveTo>
                <a:lnTo>
                  <a:pt x="489664" y="1878"/>
                </a:lnTo>
                <a:lnTo>
                  <a:pt x="4042883" y="0"/>
                </a:lnTo>
                <a:cubicBezTo>
                  <a:pt x="4042482" y="224661"/>
                  <a:pt x="4042082" y="449323"/>
                  <a:pt x="4041681" y="673984"/>
                </a:cubicBezTo>
                <a:lnTo>
                  <a:pt x="0" y="657861"/>
                </a:lnTo>
                <a:close/>
              </a:path>
            </a:pathLst>
          </a:custGeom>
          <a:solidFill>
            <a:srgbClr val="C6DA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Прямоугольник 65"/>
          <p:cNvSpPr/>
          <p:nvPr/>
        </p:nvSpPr>
        <p:spPr>
          <a:xfrm>
            <a:off x="7732971" y="4499781"/>
            <a:ext cx="42013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Гончарное </a:t>
            </a:r>
            <a:r>
              <a:rPr lang="ru-RU" sz="1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дело,</a:t>
            </a:r>
            <a:r>
              <a:rPr lang="ru-RU" sz="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ru-RU" sz="1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Швейное дело</a:t>
            </a:r>
            <a:r>
              <a:rPr lang="ru-RU" sz="9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,</a:t>
            </a:r>
            <a:r>
              <a:rPr lang="ru-RU" sz="1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Кондитерское дело, Производство мебели</a:t>
            </a:r>
            <a:endParaRPr lang="ru-RU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6" descr="https://edu.tomsk.gov.ru/uploads/272/8536517d53330efc6c638190de11a2513f33b281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4" t="3311" r="12187"/>
          <a:stretch/>
        </p:blipFill>
        <p:spPr bwMode="auto">
          <a:xfrm>
            <a:off x="8261846" y="1052220"/>
            <a:ext cx="3577208" cy="2645789"/>
          </a:xfrm>
          <a:prstGeom prst="rect">
            <a:avLst/>
          </a:prstGeom>
          <a:noFill/>
          <a:ln w="3175">
            <a:solidFill>
              <a:srgbClr val="71E0F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Равнобедренный треугольник 66"/>
          <p:cNvSpPr/>
          <p:nvPr/>
        </p:nvSpPr>
        <p:spPr>
          <a:xfrm rot="3510613">
            <a:off x="5933441" y="1975069"/>
            <a:ext cx="1574599" cy="5960826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1" name="Группа 40"/>
          <p:cNvGrpSpPr/>
          <p:nvPr/>
        </p:nvGrpSpPr>
        <p:grpSpPr>
          <a:xfrm>
            <a:off x="371001" y="5199152"/>
            <a:ext cx="5092199" cy="1407679"/>
            <a:chOff x="358498" y="2284502"/>
            <a:chExt cx="5092199" cy="1407679"/>
          </a:xfrm>
        </p:grpSpPr>
        <p:grpSp>
          <p:nvGrpSpPr>
            <p:cNvPr id="19" name="Группа 18"/>
            <p:cNvGrpSpPr/>
            <p:nvPr/>
          </p:nvGrpSpPr>
          <p:grpSpPr>
            <a:xfrm>
              <a:off x="358498" y="2284502"/>
              <a:ext cx="5092199" cy="1407679"/>
              <a:chOff x="381074" y="4568698"/>
              <a:chExt cx="5092199" cy="1407679"/>
            </a:xfrm>
          </p:grpSpPr>
          <p:grpSp>
            <p:nvGrpSpPr>
              <p:cNvPr id="20" name="Группа 19"/>
              <p:cNvGrpSpPr/>
              <p:nvPr/>
            </p:nvGrpSpPr>
            <p:grpSpPr>
              <a:xfrm>
                <a:off x="395279" y="4760819"/>
                <a:ext cx="3211955" cy="1128764"/>
                <a:chOff x="2309154" y="596685"/>
                <a:chExt cx="3211064" cy="1128764"/>
              </a:xfrm>
            </p:grpSpPr>
            <p:sp>
              <p:nvSpPr>
                <p:cNvPr id="33" name="TextBox 32"/>
                <p:cNvSpPr txBox="1"/>
                <p:nvPr/>
              </p:nvSpPr>
              <p:spPr>
                <a:xfrm>
                  <a:off x="2336391" y="596685"/>
                  <a:ext cx="931246" cy="64633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3600" b="1" dirty="0" smtClean="0">
                      <a:solidFill>
                        <a:srgbClr val="0076A0"/>
                      </a:solidFill>
                      <a:latin typeface="Century Gothic" panose="020B0502020202020204" pitchFamily="34" charset="0"/>
                    </a:rPr>
                    <a:t>37</a:t>
                  </a:r>
                  <a:r>
                    <a:rPr lang="ru-RU" sz="2000" b="1" dirty="0" smtClean="0">
                      <a:solidFill>
                        <a:srgbClr val="005C39"/>
                      </a:solidFill>
                      <a:latin typeface="Century Gothic" panose="020B0502020202020204" pitchFamily="34" charset="0"/>
                    </a:rPr>
                    <a:t> </a:t>
                  </a:r>
                  <a:endParaRPr lang="ru-RU" sz="1400" dirty="0" smtClean="0">
                    <a:solidFill>
                      <a:srgbClr val="005C39"/>
                    </a:solidFill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34" name="Прямоугольник 33"/>
                <p:cNvSpPr/>
                <p:nvPr/>
              </p:nvSpPr>
              <p:spPr>
                <a:xfrm>
                  <a:off x="2987421" y="724670"/>
                  <a:ext cx="1999668" cy="43088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/>
                  <a:r>
                    <a:rPr lang="ru-RU" sz="1100" dirty="0" smtClean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общеобразовательных</a:t>
                  </a:r>
                  <a:r>
                    <a:rPr lang="ru-RU" sz="1050" dirty="0" smtClean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ru-RU" sz="1100" spc="600" dirty="0" smtClean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организаций</a:t>
                  </a:r>
                  <a:endParaRPr lang="ru-RU" sz="1100" spc="6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entury Gothic" panose="020B0502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5" name="Прямоугольник 34"/>
                <p:cNvSpPr/>
                <p:nvPr/>
              </p:nvSpPr>
              <p:spPr>
                <a:xfrm>
                  <a:off x="2947052" y="1175299"/>
                  <a:ext cx="2573166" cy="4154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>
                  <a:spAutoFit/>
                </a:bodyPr>
                <a:lstStyle/>
                <a:p>
                  <a:pPr algn="just"/>
                  <a:r>
                    <a:rPr lang="ru-RU" sz="1050" spc="300" dirty="0" smtClean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профессиональных</a:t>
                  </a:r>
                  <a:r>
                    <a:rPr lang="ru-RU" sz="1050" dirty="0" smtClean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 образовательных организаций</a:t>
                  </a:r>
                  <a:endParaRPr lang="ru-RU" sz="105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entury Gothic" panose="020B0502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6" name="TextBox 35"/>
                <p:cNvSpPr txBox="1"/>
                <p:nvPr/>
              </p:nvSpPr>
              <p:spPr>
                <a:xfrm>
                  <a:off x="2309154" y="1079118"/>
                  <a:ext cx="1874816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3600" b="1" dirty="0" smtClean="0">
                      <a:solidFill>
                        <a:srgbClr val="00AE88"/>
                      </a:solidFill>
                      <a:latin typeface="Century Gothic" panose="020B0502020202020204" pitchFamily="34" charset="0"/>
                    </a:rPr>
                    <a:t>10</a:t>
                  </a:r>
                  <a:r>
                    <a:rPr lang="ru-RU" sz="2000" b="1" dirty="0" smtClean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Century Gothic" panose="020B0502020202020204" pitchFamily="34" charset="0"/>
                    </a:rPr>
                    <a:t> </a:t>
                  </a:r>
                  <a:endParaRPr lang="ru-RU" sz="14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sp>
            <p:nvSpPr>
              <p:cNvPr id="21" name="Прямоугольник 20"/>
              <p:cNvSpPr/>
              <p:nvPr/>
            </p:nvSpPr>
            <p:spPr>
              <a:xfrm>
                <a:off x="393577" y="4877837"/>
                <a:ext cx="2189420" cy="2539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endParaRPr lang="ru-RU" sz="1050" i="0" dirty="0">
                  <a:latin typeface="Century Gothic" panose="020B0502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22" name="Группа 21"/>
              <p:cNvGrpSpPr/>
              <p:nvPr/>
            </p:nvGrpSpPr>
            <p:grpSpPr>
              <a:xfrm>
                <a:off x="3203698" y="4735420"/>
                <a:ext cx="2269575" cy="997719"/>
                <a:chOff x="3325911" y="5173702"/>
                <a:chExt cx="2269575" cy="997719"/>
              </a:xfrm>
            </p:grpSpPr>
            <p:sp>
              <p:nvSpPr>
                <p:cNvPr id="31" name="TextBox 30"/>
                <p:cNvSpPr txBox="1"/>
                <p:nvPr/>
              </p:nvSpPr>
              <p:spPr>
                <a:xfrm>
                  <a:off x="3325911" y="5173702"/>
                  <a:ext cx="2103912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4800" b="1" dirty="0" smtClean="0">
                      <a:solidFill>
                        <a:srgbClr val="DE3F53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3 476</a:t>
                  </a:r>
                  <a:r>
                    <a:rPr lang="ru-RU" sz="3200" b="1" dirty="0" smtClean="0">
                      <a:solidFill>
                        <a:srgbClr val="DE3F53"/>
                      </a:solidFill>
                      <a:latin typeface="Century Gothic" panose="020B0502020202020204" pitchFamily="34" charset="0"/>
                    </a:rPr>
                    <a:t> </a:t>
                  </a:r>
                  <a:endParaRPr lang="ru-RU" sz="2000" dirty="0" smtClean="0">
                    <a:solidFill>
                      <a:srgbClr val="DE3F53"/>
                    </a:solidFill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32" name="TextBox 31"/>
                <p:cNvSpPr txBox="1"/>
                <p:nvPr/>
              </p:nvSpPr>
              <p:spPr>
                <a:xfrm>
                  <a:off x="3363211" y="5863644"/>
                  <a:ext cx="2232275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1400" b="1" dirty="0" smtClean="0">
                      <a:latin typeface="Century Gothic" panose="020B0502020202020204" pitchFamily="34" charset="0"/>
                    </a:rPr>
                    <a:t>ОБУЧАЮЩИХСЯ</a:t>
                  </a:r>
                  <a:endParaRPr lang="ru-RU" sz="1400" b="1" dirty="0">
                    <a:latin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23" name="Группа 22"/>
              <p:cNvGrpSpPr/>
              <p:nvPr/>
            </p:nvGrpSpPr>
            <p:grpSpPr>
              <a:xfrm>
                <a:off x="382334" y="5849965"/>
                <a:ext cx="4558901" cy="126412"/>
                <a:chOff x="376836" y="5825518"/>
                <a:chExt cx="4558901" cy="126412"/>
              </a:xfrm>
            </p:grpSpPr>
            <p:sp>
              <p:nvSpPr>
                <p:cNvPr id="25" name="Прямоугольник 24"/>
                <p:cNvSpPr/>
                <p:nvPr/>
              </p:nvSpPr>
              <p:spPr>
                <a:xfrm>
                  <a:off x="376836" y="5826312"/>
                  <a:ext cx="1006537" cy="102466"/>
                </a:xfrm>
                <a:prstGeom prst="rect">
                  <a:avLst/>
                </a:prstGeom>
                <a:solidFill>
                  <a:srgbClr val="C6DA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6" name="Прямоугольник 25"/>
                <p:cNvSpPr/>
                <p:nvPr/>
              </p:nvSpPr>
              <p:spPr>
                <a:xfrm>
                  <a:off x="1057533" y="5826588"/>
                  <a:ext cx="945582" cy="115119"/>
                </a:xfrm>
                <a:prstGeom prst="rect">
                  <a:avLst/>
                </a:prstGeom>
                <a:solidFill>
                  <a:srgbClr val="DE3F5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7" name="Прямоугольник 26"/>
                <p:cNvSpPr/>
                <p:nvPr/>
              </p:nvSpPr>
              <p:spPr>
                <a:xfrm>
                  <a:off x="1730801" y="5826312"/>
                  <a:ext cx="1068631" cy="125618"/>
                </a:xfrm>
                <a:prstGeom prst="rect">
                  <a:avLst/>
                </a:prstGeom>
                <a:solidFill>
                  <a:srgbClr val="FC8D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8" name="Прямоугольник 27"/>
                <p:cNvSpPr/>
                <p:nvPr/>
              </p:nvSpPr>
              <p:spPr>
                <a:xfrm>
                  <a:off x="2363998" y="5826313"/>
                  <a:ext cx="1374235" cy="102466"/>
                </a:xfrm>
                <a:prstGeom prst="rect">
                  <a:avLst/>
                </a:prstGeom>
                <a:solidFill>
                  <a:srgbClr val="2BDDE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9" name="Прямоугольник 28"/>
                <p:cNvSpPr/>
                <p:nvPr/>
              </p:nvSpPr>
              <p:spPr>
                <a:xfrm>
                  <a:off x="3049948" y="5825518"/>
                  <a:ext cx="1301690" cy="99306"/>
                </a:xfrm>
                <a:prstGeom prst="rect">
                  <a:avLst/>
                </a:prstGeom>
                <a:solidFill>
                  <a:srgbClr val="00AE8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0" name="Прямоугольник 29"/>
                <p:cNvSpPr/>
                <p:nvPr/>
              </p:nvSpPr>
              <p:spPr>
                <a:xfrm>
                  <a:off x="3946493" y="5825518"/>
                  <a:ext cx="989244" cy="109942"/>
                </a:xfrm>
                <a:prstGeom prst="rect">
                  <a:avLst/>
                </a:prstGeom>
                <a:solidFill>
                  <a:srgbClr val="0F9B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24" name="Прямоугольник 23"/>
              <p:cNvSpPr/>
              <p:nvPr/>
            </p:nvSpPr>
            <p:spPr>
              <a:xfrm>
                <a:off x="381074" y="4568698"/>
                <a:ext cx="4560162" cy="1399366"/>
              </a:xfrm>
              <a:prstGeom prst="rect">
                <a:avLst/>
              </a:prstGeom>
              <a:noFill/>
              <a:ln w="38100">
                <a:solidFill>
                  <a:srgbClr val="0F9BB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7" name="Прямоугольник 36"/>
            <p:cNvSpPr/>
            <p:nvPr/>
          </p:nvSpPr>
          <p:spPr>
            <a:xfrm>
              <a:off x="529897" y="2305408"/>
              <a:ext cx="4241414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700" dirty="0">
                  <a:latin typeface="Century Gothic" panose="020B0502020202020204" pitchFamily="34" charset="0"/>
                  <a:cs typeface="Arial" panose="020B0604020202020204" pitchFamily="34" charset="0"/>
                </a:rPr>
                <a:t>Реализация предметной области «Технология», на базе организаций, имеющих высокооснащенные ученико-места в 2019-2020 </a:t>
              </a:r>
              <a:r>
                <a:rPr lang="ru-RU" sz="700" dirty="0" err="1">
                  <a:latin typeface="Century Gothic" panose="020B0502020202020204" pitchFamily="34" charset="0"/>
                  <a:cs typeface="Arial" panose="020B0604020202020204" pitchFamily="34" charset="0"/>
                </a:rPr>
                <a:t>уч.году</a:t>
              </a:r>
              <a:endParaRPr lang="ru-RU" sz="700" dirty="0"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6" name="Picture 2" descr="http://www.kptc.ru/wsr/F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540" y="3953082"/>
            <a:ext cx="2507364" cy="60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CustomShape 20"/>
          <p:cNvSpPr/>
          <p:nvPr/>
        </p:nvSpPr>
        <p:spPr>
          <a:xfrm>
            <a:off x="5174323" y="4978130"/>
            <a:ext cx="2412000" cy="432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AE88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8280" tIns="53280" rIns="98280" bIns="53280" anchor="ctr"/>
          <a:lstStyle/>
          <a:p>
            <a:pPr algn="ctr"/>
            <a:r>
              <a:rPr lang="ru-RU" sz="1400" dirty="0">
                <a:latin typeface="Century Gothic" panose="020B0502020202020204" pitchFamily="34" charset="0"/>
              </a:rPr>
              <a:t>1,2 модуля – 12/16 часов</a:t>
            </a:r>
          </a:p>
        </p:txBody>
      </p:sp>
    </p:spTree>
    <p:extLst>
      <p:ext uri="{BB962C8B-B14F-4D97-AF65-F5344CB8AC3E}">
        <p14:creationId xmlns:p14="http://schemas.microsoft.com/office/powerpoint/2010/main" val="8398940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475" y="1248148"/>
            <a:ext cx="6420946" cy="4584593"/>
          </a:xfrm>
          <a:prstGeom prst="rect">
            <a:avLst/>
          </a:prstGeom>
        </p:spPr>
      </p:pic>
      <p:cxnSp>
        <p:nvCxnSpPr>
          <p:cNvPr id="3" name="Прямая соединительная линия 2"/>
          <p:cNvCxnSpPr/>
          <p:nvPr/>
        </p:nvCxnSpPr>
        <p:spPr>
          <a:xfrm flipV="1">
            <a:off x="371490" y="980902"/>
            <a:ext cx="10859005" cy="2153"/>
          </a:xfrm>
          <a:prstGeom prst="line">
            <a:avLst/>
          </a:prstGeom>
          <a:ln w="12700">
            <a:solidFill>
              <a:srgbClr val="1081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394404" y="316638"/>
            <a:ext cx="65977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1081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РЕГИОНАЛЬНАЯ СЕТЬ ЦЕНТРОВ «ТОЧКА РОСТА»</a:t>
            </a:r>
            <a:endParaRPr lang="ru-RU" sz="2000" b="1" dirty="0">
              <a:solidFill>
                <a:srgbClr val="10819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23"/>
          <p:cNvSpPr>
            <a:spLocks noChangeArrowheads="1"/>
          </p:cNvSpPr>
          <p:nvPr/>
        </p:nvSpPr>
        <p:spPr bwMode="auto">
          <a:xfrm>
            <a:off x="8030022" y="5636534"/>
            <a:ext cx="3888000" cy="1154162"/>
          </a:xfrm>
          <a:prstGeom prst="rect">
            <a:avLst/>
          </a:prstGeom>
          <a:solidFill>
            <a:srgbClr val="FFFFFF">
              <a:alpha val="83137"/>
            </a:srgbClr>
          </a:solidFill>
          <a:ln>
            <a:noFill/>
          </a:ln>
        </p:spPr>
        <p:txBody>
          <a:bodyPr wrap="square" anchor="ctr">
            <a:spAutoFit/>
          </a:bodyPr>
          <a:lstStyle>
            <a:lvl1pPr defTabSz="8858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 defTabSz="8858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 defTabSz="8858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 defTabSz="8858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 defTabSz="8858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8858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8858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8858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8858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>
              <a:spcBef>
                <a:spcPts val="900"/>
              </a:spcBef>
            </a:pPr>
            <a:r>
              <a:rPr lang="ru-RU" altLang="ru-RU" sz="1200" b="1" dirty="0">
                <a:solidFill>
                  <a:srgbClr val="333E48"/>
                </a:solidFill>
                <a:latin typeface="Century Gothic" panose="020B0502020202020204" pitchFamily="34" charset="0"/>
              </a:rPr>
              <a:t>2019: </a:t>
            </a:r>
            <a:r>
              <a:rPr lang="ru-RU" altLang="ru-RU" b="1" dirty="0">
                <a:solidFill>
                  <a:srgbClr val="FF0000"/>
                </a:solidFill>
                <a:latin typeface="Century Gothic" panose="020B0502020202020204" pitchFamily="34" charset="0"/>
              </a:rPr>
              <a:t>29 школ </a:t>
            </a:r>
            <a:r>
              <a:rPr lang="ru-RU" altLang="ru-RU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(</a:t>
            </a:r>
            <a:r>
              <a:rPr lang="ru-RU" altLang="ru-RU" b="1" dirty="0">
                <a:solidFill>
                  <a:srgbClr val="FF0000"/>
                </a:solidFill>
                <a:latin typeface="Century Gothic" panose="020B0502020202020204" pitchFamily="34" charset="0"/>
              </a:rPr>
              <a:t>12,5 </a:t>
            </a:r>
            <a:r>
              <a:rPr lang="ru-RU" altLang="ru-RU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тыс.человек</a:t>
            </a:r>
            <a:r>
              <a:rPr lang="ru-RU" altLang="ru-RU" b="1" dirty="0">
                <a:solidFill>
                  <a:srgbClr val="FF0000"/>
                </a:solidFill>
                <a:latin typeface="Century Gothic" panose="020B0502020202020204" pitchFamily="34" charset="0"/>
              </a:rPr>
              <a:t>)</a:t>
            </a:r>
          </a:p>
          <a:p>
            <a:pPr>
              <a:spcBef>
                <a:spcPts val="900"/>
              </a:spcBef>
            </a:pPr>
            <a:r>
              <a:rPr lang="ru-RU" altLang="ru-RU" sz="1200" b="1" dirty="0">
                <a:solidFill>
                  <a:srgbClr val="333E48"/>
                </a:solidFill>
                <a:latin typeface="Century Gothic" panose="020B0502020202020204" pitchFamily="34" charset="0"/>
              </a:rPr>
              <a:t>2020: </a:t>
            </a:r>
            <a:r>
              <a:rPr lang="ru-RU" altLang="ru-RU" b="1" dirty="0" smtClean="0">
                <a:solidFill>
                  <a:srgbClr val="333E48"/>
                </a:solidFill>
                <a:latin typeface="Century Gothic" panose="020B0502020202020204" pitchFamily="34" charset="0"/>
              </a:rPr>
              <a:t>60 школ (26,5 </a:t>
            </a:r>
            <a:r>
              <a:rPr lang="ru-RU" altLang="ru-RU" b="1" dirty="0" err="1" smtClean="0">
                <a:solidFill>
                  <a:srgbClr val="333E48"/>
                </a:solidFill>
                <a:latin typeface="Century Gothic" panose="020B0502020202020204" pitchFamily="34" charset="0"/>
              </a:rPr>
              <a:t>тыс.человек</a:t>
            </a:r>
            <a:r>
              <a:rPr lang="ru-RU" altLang="ru-RU" b="1" dirty="0" smtClean="0">
                <a:solidFill>
                  <a:srgbClr val="333E48"/>
                </a:solidFill>
                <a:latin typeface="Century Gothic" panose="020B0502020202020204" pitchFamily="34" charset="0"/>
              </a:rPr>
              <a:t>)</a:t>
            </a:r>
          </a:p>
          <a:p>
            <a:pPr>
              <a:spcBef>
                <a:spcPts val="900"/>
              </a:spcBef>
            </a:pPr>
            <a:r>
              <a:rPr lang="ru-RU" altLang="ru-RU" sz="1200" b="1" dirty="0" smtClean="0">
                <a:solidFill>
                  <a:srgbClr val="333E48"/>
                </a:solidFill>
                <a:latin typeface="Century Gothic" panose="020B0502020202020204" pitchFamily="34" charset="0"/>
              </a:rPr>
              <a:t>2021-2023: </a:t>
            </a:r>
            <a:r>
              <a:rPr lang="ru-RU" altLang="ru-RU" b="1" dirty="0" smtClean="0">
                <a:solidFill>
                  <a:srgbClr val="333E48"/>
                </a:solidFill>
                <a:latin typeface="Century Gothic" panose="020B0502020202020204" pitchFamily="34" charset="0"/>
              </a:rPr>
              <a:t>+ 73 школы</a:t>
            </a:r>
            <a:endParaRPr lang="ru-RU" altLang="ru-RU" b="1" dirty="0">
              <a:solidFill>
                <a:srgbClr val="333E48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-669688" y="455851"/>
            <a:ext cx="6606092" cy="4059801"/>
            <a:chOff x="-496413" y="-64119"/>
            <a:chExt cx="6606092" cy="4059801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-496413" y="-64119"/>
              <a:ext cx="6606092" cy="4059801"/>
              <a:chOff x="7634402" y="0"/>
              <a:chExt cx="6606092" cy="4059801"/>
            </a:xfrm>
          </p:grpSpPr>
          <p:grpSp>
            <p:nvGrpSpPr>
              <p:cNvPr id="16" name="Группа 15"/>
              <p:cNvGrpSpPr/>
              <p:nvPr/>
            </p:nvGrpSpPr>
            <p:grpSpPr>
              <a:xfrm>
                <a:off x="7634402" y="0"/>
                <a:ext cx="5181262" cy="4059801"/>
                <a:chOff x="7588948" y="-119197"/>
                <a:chExt cx="5217006" cy="3977549"/>
              </a:xfrm>
            </p:grpSpPr>
            <p:grpSp>
              <p:nvGrpSpPr>
                <p:cNvPr id="18" name="Группа 17"/>
                <p:cNvGrpSpPr/>
                <p:nvPr/>
              </p:nvGrpSpPr>
              <p:grpSpPr>
                <a:xfrm>
                  <a:off x="7588948" y="-119197"/>
                  <a:ext cx="5217006" cy="3977549"/>
                  <a:chOff x="6329779" y="45612"/>
                  <a:chExt cx="5217006" cy="3977549"/>
                </a:xfrm>
              </p:grpSpPr>
              <p:grpSp>
                <p:nvGrpSpPr>
                  <p:cNvPr id="20" name="Группа 19"/>
                  <p:cNvGrpSpPr/>
                  <p:nvPr/>
                </p:nvGrpSpPr>
                <p:grpSpPr>
                  <a:xfrm>
                    <a:off x="6329779" y="45612"/>
                    <a:ext cx="5217006" cy="3977549"/>
                    <a:chOff x="7089498" y="-13751"/>
                    <a:chExt cx="5217006" cy="3977549"/>
                  </a:xfrm>
                </p:grpSpPr>
                <p:graphicFrame>
                  <p:nvGraphicFramePr>
                    <p:cNvPr id="22" name="Диаграмма 21"/>
                    <p:cNvGraphicFramePr/>
                    <p:nvPr>
                      <p:extLst>
                        <p:ext uri="{D42A27DB-BD31-4B8C-83A1-F6EECF244321}">
                          <p14:modId xmlns:p14="http://schemas.microsoft.com/office/powerpoint/2010/main" val="2000778341"/>
                        </p:ext>
                      </p:extLst>
                    </p:nvPr>
                  </p:nvGraphicFramePr>
                  <p:xfrm>
                    <a:off x="7089498" y="-13751"/>
                    <a:ext cx="5217006" cy="3977549"/>
                  </p:xfrm>
                  <a:graphic>
                    <a:graphicData uri="http://schemas.openxmlformats.org/drawingml/2006/chart">
                      <c:chart xmlns:c="http://schemas.openxmlformats.org/drawingml/2006/chart" xmlns:r="http://schemas.openxmlformats.org/officeDocument/2006/relationships" r:id="rId3"/>
                    </a:graphicData>
                  </a:graphic>
                </p:graphicFrame>
                <p:sp>
                  <p:nvSpPr>
                    <p:cNvPr id="23" name="Овал 22"/>
                    <p:cNvSpPr/>
                    <p:nvPr/>
                  </p:nvSpPr>
                  <p:spPr>
                    <a:xfrm>
                      <a:off x="8692594" y="1431336"/>
                      <a:ext cx="1617153" cy="1558231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sz="2400"/>
                    </a:p>
                  </p:txBody>
                </p:sp>
              </p:grpSp>
              <p:pic>
                <p:nvPicPr>
                  <p:cNvPr id="21" name="Picture 58" descr="https://tattelecom.ru/resources/TTK/b2bnew/icons/personal_512.png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duotone>
                      <a:schemeClr val="accent3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8345896" y="1621051"/>
                    <a:ext cx="777063" cy="617032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19" name="TextBox 18"/>
                <p:cNvSpPr txBox="1"/>
                <p:nvPr/>
              </p:nvSpPr>
              <p:spPr>
                <a:xfrm>
                  <a:off x="9232487" y="2083309"/>
                  <a:ext cx="1458793" cy="5653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72000" indent="-72000" algn="ctr">
                    <a:buClr>
                      <a:srgbClr val="F03841"/>
                    </a:buClr>
                    <a:buSzPct val="109000"/>
                    <a:buFont typeface="Wingdings" panose="05000000000000000000" pitchFamily="2" charset="2"/>
                    <a:buChar char="§"/>
                  </a:pPr>
                  <a:r>
                    <a:rPr lang="ru-RU" sz="1050" b="1" dirty="0" smtClean="0">
                      <a:solidFill>
                        <a:schemeClr val="bg2">
                          <a:lumMod val="2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Сертификат доп.образования в статусе учета</a:t>
                  </a:r>
                  <a:endParaRPr lang="ru-RU" sz="1050" b="1" dirty="0">
                    <a:solidFill>
                      <a:schemeClr val="bg2">
                        <a:lumMod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7" name="TextBox 16"/>
              <p:cNvSpPr txBox="1"/>
              <p:nvPr/>
            </p:nvSpPr>
            <p:spPr>
              <a:xfrm>
                <a:off x="11578343" y="1773280"/>
                <a:ext cx="2662151" cy="5078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7979C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ru-RU" sz="900" b="1" dirty="0" smtClean="0">
                    <a:solidFill>
                      <a:schemeClr val="bg2">
                        <a:lumMod val="25000"/>
                      </a:schemeClr>
                    </a:solidFill>
                    <a:cs typeface="Arial" panose="020B0604020202020204" pitchFamily="34" charset="0"/>
                  </a:rPr>
                  <a:t>Количество детей, зачисленных на программы доп.образования, с использованием сертификата</a:t>
                </a:r>
                <a:endParaRPr lang="ru-RU" sz="900" b="1" dirty="0">
                  <a:solidFill>
                    <a:schemeClr val="bg2">
                      <a:lumMod val="10000"/>
                    </a:schemeClr>
                  </a:solidFill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1" name="Группа 10"/>
            <p:cNvGrpSpPr/>
            <p:nvPr/>
          </p:nvGrpSpPr>
          <p:grpSpPr>
            <a:xfrm>
              <a:off x="896393" y="986828"/>
              <a:ext cx="2765857" cy="2433798"/>
              <a:chOff x="896393" y="986828"/>
              <a:chExt cx="2765857" cy="2433798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896393" y="1031252"/>
                <a:ext cx="114172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000" b="1" dirty="0" smtClean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1</a:t>
                </a:r>
                <a:r>
                  <a:rPr lang="ru-RU" sz="1600" b="1" dirty="0" smtClean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 </a:t>
                </a:r>
                <a:r>
                  <a:rPr lang="ru-RU" sz="2000" b="1" dirty="0" smtClean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363</a:t>
                </a:r>
                <a:endParaRPr lang="ru-RU" sz="1000" dirty="0">
                  <a:solidFill>
                    <a:schemeClr val="bg1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1840099" y="3020516"/>
                <a:ext cx="114172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000" b="1" dirty="0" smtClean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1</a:t>
                </a:r>
                <a:r>
                  <a:rPr lang="ru-RU" sz="1600" b="1" dirty="0" smtClean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 </a:t>
                </a:r>
                <a:r>
                  <a:rPr lang="ru-RU" sz="2000" b="1" dirty="0" smtClean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069</a:t>
                </a:r>
                <a:endParaRPr lang="ru-RU" sz="1000" dirty="0">
                  <a:solidFill>
                    <a:schemeClr val="bg1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2520529" y="1350487"/>
                <a:ext cx="114172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b="1" dirty="0" smtClean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350</a:t>
                </a:r>
                <a:endParaRPr lang="ru-RU" sz="900" dirty="0">
                  <a:solidFill>
                    <a:schemeClr val="bg1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880549" y="986828"/>
                <a:ext cx="114172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b="1" dirty="0" smtClean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300</a:t>
                </a:r>
                <a:endParaRPr lang="ru-RU" sz="900" dirty="0">
                  <a:solidFill>
                    <a:schemeClr val="bg1"/>
                  </a:solidFill>
                  <a:latin typeface="Arial Black" panose="020B0A04020102020204" pitchFamily="34" charset="0"/>
                </a:endParaRPr>
              </a:p>
            </p:txBody>
          </p:sp>
        </p:grpSp>
      </p:grpSp>
      <p:grpSp>
        <p:nvGrpSpPr>
          <p:cNvPr id="24" name="Группа 23"/>
          <p:cNvGrpSpPr/>
          <p:nvPr/>
        </p:nvGrpSpPr>
        <p:grpSpPr>
          <a:xfrm>
            <a:off x="282280" y="5164801"/>
            <a:ext cx="458909" cy="428236"/>
            <a:chOff x="671771" y="1905924"/>
            <a:chExt cx="600032" cy="601874"/>
          </a:xfrm>
        </p:grpSpPr>
        <p:sp>
          <p:nvSpPr>
            <p:cNvPr id="25" name="Овал 24">
              <a:extLst>
                <a:ext uri="{FF2B5EF4-FFF2-40B4-BE49-F238E27FC236}">
                  <a16:creationId xmlns="" xmlns:a16="http://schemas.microsoft.com/office/drawing/2014/main" id="{1710653A-F5C8-47DE-8D3E-A0B5438ED78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671771" y="1905924"/>
              <a:ext cx="600032" cy="601874"/>
            </a:xfrm>
            <a:prstGeom prst="ellipse">
              <a:avLst/>
            </a:prstGeom>
            <a:solidFill>
              <a:srgbClr val="656279"/>
            </a:solidFill>
            <a:ln w="285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1600" dirty="0"/>
            </a:p>
          </p:txBody>
        </p:sp>
        <p:pic>
          <p:nvPicPr>
            <p:cNvPr id="26" name="Picture 26" descr="https://images.chesscomfiles.com/uploads/v1/user/40516010.92dfc836.1200x1200o.23e948c98b9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61" t="15938" r="8404" b="14246"/>
            <a:stretch/>
          </p:blipFill>
          <p:spPr bwMode="auto">
            <a:xfrm>
              <a:off x="742021" y="2002812"/>
              <a:ext cx="487468" cy="414599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Группа 26"/>
          <p:cNvGrpSpPr/>
          <p:nvPr/>
        </p:nvGrpSpPr>
        <p:grpSpPr>
          <a:xfrm>
            <a:off x="295159" y="4646220"/>
            <a:ext cx="457200" cy="441657"/>
            <a:chOff x="1480117" y="1270591"/>
            <a:chExt cx="805428" cy="824164"/>
          </a:xfrm>
        </p:grpSpPr>
        <p:sp>
          <p:nvSpPr>
            <p:cNvPr id="28" name="Овал 27">
              <a:extLst>
                <a:ext uri="{FF2B5EF4-FFF2-40B4-BE49-F238E27FC236}">
                  <a16:creationId xmlns="" xmlns:a16="http://schemas.microsoft.com/office/drawing/2014/main" id="{1710653A-F5C8-47DE-8D3E-A0B5438ED78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480117" y="1270591"/>
              <a:ext cx="805428" cy="824164"/>
            </a:xfrm>
            <a:prstGeom prst="ellipse">
              <a:avLst/>
            </a:prstGeom>
            <a:solidFill>
              <a:srgbClr val="656279"/>
            </a:solidFill>
            <a:ln w="285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1600" dirty="0"/>
            </a:p>
          </p:txBody>
        </p:sp>
        <p:pic>
          <p:nvPicPr>
            <p:cNvPr id="29" name="Picture 4" descr="http://ocrtdiu.3dn.ru/sait/2/13-Lavoro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84" t="2160" r="20449" b="4227"/>
            <a:stretch/>
          </p:blipFill>
          <p:spPr bwMode="auto">
            <a:xfrm>
              <a:off x="1605924" y="1390313"/>
              <a:ext cx="561580" cy="6020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" name="Прямоугольник 29"/>
          <p:cNvSpPr/>
          <p:nvPr/>
        </p:nvSpPr>
        <p:spPr>
          <a:xfrm>
            <a:off x="858344" y="4720195"/>
            <a:ext cx="4942139" cy="507831"/>
          </a:xfrm>
          <a:prstGeom prst="rect">
            <a:avLst/>
          </a:prstGeom>
          <a:ln w="6350">
            <a:solidFill>
              <a:srgbClr val="F7979C"/>
            </a:solidFill>
          </a:ln>
        </p:spPr>
        <p:txBody>
          <a:bodyPr wrap="square">
            <a:spAutoFit/>
          </a:bodyPr>
          <a:lstStyle/>
          <a:p>
            <a:pPr marL="144000" indent="-144000" algn="just">
              <a:buClr>
                <a:srgbClr val="F03841"/>
              </a:buClr>
              <a:buSzPct val="160000"/>
              <a:buFont typeface="Wingdings" panose="05000000000000000000" pitchFamily="2" charset="2"/>
              <a:buChar char="§"/>
            </a:pPr>
            <a:r>
              <a:rPr lang="ru-RU" sz="11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Программы технической и естественнонаучной направленности</a:t>
            </a:r>
          </a:p>
          <a:p>
            <a:pPr algn="just"/>
            <a:r>
              <a:rPr lang="ru-RU" sz="8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Робототехника, промышленный дизайн, 3</a:t>
            </a:r>
            <a:r>
              <a:rPr lang="en-US" sz="8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D-</a:t>
            </a:r>
            <a:r>
              <a:rPr lang="ru-RU" sz="8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моделирование, программирование (</a:t>
            </a:r>
            <a:r>
              <a:rPr lang="en-US" sz="8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Python</a:t>
            </a:r>
            <a:r>
              <a:rPr lang="ru-RU" sz="8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8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Scratch)</a:t>
            </a:r>
            <a:r>
              <a:rPr lang="ru-RU" sz="8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ТРИЗ, Программирование БПЛА, </a:t>
            </a:r>
            <a:r>
              <a:rPr lang="en-US" sz="8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VR</a:t>
            </a:r>
            <a:r>
              <a:rPr lang="ru-RU" sz="8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8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endParaRPr lang="ru-RU" sz="8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147116" y="1204249"/>
            <a:ext cx="32543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3B3838"/>
                </a:solidFill>
              </a:rPr>
              <a:t>Реализация программ дополнительного образования детей в Центрах</a:t>
            </a:r>
            <a:endParaRPr lang="ru-RU" b="1" dirty="0">
              <a:solidFill>
                <a:srgbClr val="3B3838"/>
              </a:solidFill>
            </a:endParaRPr>
          </a:p>
        </p:txBody>
      </p:sp>
      <p:grpSp>
        <p:nvGrpSpPr>
          <p:cNvPr id="32" name="Группа 31"/>
          <p:cNvGrpSpPr/>
          <p:nvPr/>
        </p:nvGrpSpPr>
        <p:grpSpPr>
          <a:xfrm>
            <a:off x="292475" y="6180500"/>
            <a:ext cx="459884" cy="429544"/>
            <a:chOff x="669800" y="4040790"/>
            <a:chExt cx="575814" cy="561863"/>
          </a:xfrm>
        </p:grpSpPr>
        <p:sp>
          <p:nvSpPr>
            <p:cNvPr id="33" name="Овал 32">
              <a:extLst>
                <a:ext uri="{FF2B5EF4-FFF2-40B4-BE49-F238E27FC236}">
                  <a16:creationId xmlns="" xmlns:a16="http://schemas.microsoft.com/office/drawing/2014/main" id="{1710653A-F5C8-47DE-8D3E-A0B5438ED78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669800" y="4040790"/>
              <a:ext cx="575814" cy="561863"/>
            </a:xfrm>
            <a:prstGeom prst="ellipse">
              <a:avLst/>
            </a:prstGeom>
            <a:solidFill>
              <a:srgbClr val="656279"/>
            </a:solidFill>
            <a:ln w="285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1600" dirty="0"/>
            </a:p>
          </p:txBody>
        </p:sp>
        <p:pic>
          <p:nvPicPr>
            <p:cNvPr id="34" name="Picture 42" descr="https://thriftyfitmom.com/wp-content/uploads/2019/05/Screenshot-2019-05-23-at-7.33.33-PM.png"/>
            <p:cNvPicPr>
              <a:picLocks noChangeAspect="1" noChangeArrowheads="1"/>
            </p:cNvPicPr>
            <p:nvPr/>
          </p:nvPicPr>
          <p:blipFill>
            <a:blip r:embed="rId8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9661" l="248" r="100000">
                          <a14:foregroundMark x1="65759" y1="52757" x2="65759" y2="527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9578" y="4192107"/>
              <a:ext cx="316257" cy="3077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Группа 34"/>
          <p:cNvGrpSpPr/>
          <p:nvPr/>
        </p:nvGrpSpPr>
        <p:grpSpPr>
          <a:xfrm>
            <a:off x="286537" y="5648253"/>
            <a:ext cx="450394" cy="434851"/>
            <a:chOff x="607507" y="3420047"/>
            <a:chExt cx="563932" cy="568806"/>
          </a:xfrm>
        </p:grpSpPr>
        <p:sp>
          <p:nvSpPr>
            <p:cNvPr id="36" name="Овал 35">
              <a:extLst>
                <a:ext uri="{FF2B5EF4-FFF2-40B4-BE49-F238E27FC236}">
                  <a16:creationId xmlns="" xmlns:a16="http://schemas.microsoft.com/office/drawing/2014/main" id="{1710653A-F5C8-47DE-8D3E-A0B5438ED78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607507" y="3420047"/>
              <a:ext cx="563932" cy="568806"/>
            </a:xfrm>
            <a:prstGeom prst="ellipse">
              <a:avLst/>
            </a:prstGeom>
            <a:solidFill>
              <a:srgbClr val="656279"/>
            </a:solidFill>
            <a:ln w="285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1600" dirty="0"/>
            </a:p>
          </p:txBody>
        </p:sp>
        <p:pic>
          <p:nvPicPr>
            <p:cNvPr id="37" name="Picture 40" descr="https://img2.freepng.ru/20180409/ttq/kisspng-responsive-web-design-handheld-devices-computer-ic-tecnology-5acb5b9269fae0.3339474615232766904341.jpg"/>
            <p:cNvPicPr>
              <a:picLocks noChangeAspect="1" noChangeArrowheads="1"/>
            </p:cNvPicPr>
            <p:nvPr/>
          </p:nvPicPr>
          <p:blipFill>
            <a:blip r:embed="rId10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5147" b="90000" l="222" r="89333">
                          <a14:foregroundMark x1="32778" y1="22941" x2="32778" y2="22941"/>
                          <a14:foregroundMark x1="53556" y1="55588" x2="53556" y2="55588"/>
                          <a14:foregroundMark x1="55222" y1="64118" x2="55222" y2="64118"/>
                          <a14:foregroundMark x1="68222" y1="48382" x2="67667" y2="48088"/>
                          <a14:foregroundMark x1="32333" y1="66912" x2="32333" y2="669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958" y="3530543"/>
              <a:ext cx="522842" cy="3926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8" name="TextBox 37"/>
          <p:cNvSpPr txBox="1"/>
          <p:nvPr/>
        </p:nvSpPr>
        <p:spPr>
          <a:xfrm>
            <a:off x="5795458" y="4802026"/>
            <a:ext cx="12321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Arial Black" panose="020B0A04020102020204" pitchFamily="34" charset="0"/>
              </a:rPr>
              <a:t>65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программ</a:t>
            </a:r>
            <a:endParaRPr lang="ru-RU" sz="1400" b="1" dirty="0">
              <a:latin typeface="Arial Black" panose="020B0A04020102020204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867338" y="4417011"/>
            <a:ext cx="57502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Количество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программ доп.образования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, реализуемых в Центрах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1200" b="1" dirty="0">
                <a:latin typeface="Arial Black" panose="020B0A04020102020204" pitchFamily="34" charset="0"/>
                <a:cs typeface="Arial" panose="020B0604020202020204" pitchFamily="34" charset="0"/>
              </a:rPr>
              <a:t>204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937925" y="4784220"/>
            <a:ext cx="128718" cy="125209"/>
          </a:xfrm>
          <a:prstGeom prst="rect">
            <a:avLst/>
          </a:prstGeom>
          <a:solidFill>
            <a:srgbClr val="F038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grpSp>
        <p:nvGrpSpPr>
          <p:cNvPr id="41" name="Группа 40"/>
          <p:cNvGrpSpPr/>
          <p:nvPr/>
        </p:nvGrpSpPr>
        <p:grpSpPr>
          <a:xfrm>
            <a:off x="851038" y="5294784"/>
            <a:ext cx="4956749" cy="261610"/>
            <a:chOff x="5033503" y="2194363"/>
            <a:chExt cx="5416199" cy="195106"/>
          </a:xfrm>
        </p:grpSpPr>
        <p:sp>
          <p:nvSpPr>
            <p:cNvPr id="42" name="Прямоугольник 41"/>
            <p:cNvSpPr/>
            <p:nvPr/>
          </p:nvSpPr>
          <p:spPr>
            <a:xfrm>
              <a:off x="5033503" y="2194363"/>
              <a:ext cx="5416199" cy="195106"/>
            </a:xfrm>
            <a:prstGeom prst="rect">
              <a:avLst/>
            </a:prstGeom>
            <a:ln w="6350">
              <a:solidFill>
                <a:srgbClr val="F7979C"/>
              </a:solidFill>
            </a:ln>
          </p:spPr>
          <p:txBody>
            <a:bodyPr wrap="square" anchor="ctr">
              <a:spAutoFit/>
            </a:bodyPr>
            <a:lstStyle/>
            <a:p>
              <a:pPr marL="144000" indent="-144000">
                <a:buClr>
                  <a:srgbClr val="7F7F7F"/>
                </a:buClr>
                <a:buSzPct val="160000"/>
                <a:buFont typeface="Wingdings" panose="05000000000000000000" pitchFamily="2" charset="2"/>
                <a:buChar char="§"/>
              </a:pPr>
              <a:r>
                <a:rPr lang="ru-RU" sz="1100" b="1" dirty="0" smtClean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Шахматы</a:t>
              </a:r>
              <a:endParaRPr lang="ru-RU" sz="11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Прямоугольник 42"/>
            <p:cNvSpPr/>
            <p:nvPr/>
          </p:nvSpPr>
          <p:spPr>
            <a:xfrm>
              <a:off x="5082251" y="2244839"/>
              <a:ext cx="179129" cy="114116"/>
            </a:xfrm>
            <a:prstGeom prst="rect">
              <a:avLst/>
            </a:prstGeom>
            <a:solidFill>
              <a:srgbClr val="6562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</p:grpSp>
      <p:grpSp>
        <p:nvGrpSpPr>
          <p:cNvPr id="44" name="Группа 43"/>
          <p:cNvGrpSpPr/>
          <p:nvPr/>
        </p:nvGrpSpPr>
        <p:grpSpPr>
          <a:xfrm>
            <a:off x="843734" y="5631272"/>
            <a:ext cx="4956749" cy="507831"/>
            <a:chOff x="5051476" y="2634451"/>
            <a:chExt cx="5070219" cy="507831"/>
          </a:xfrm>
        </p:grpSpPr>
        <p:sp>
          <p:nvSpPr>
            <p:cNvPr id="45" name="Прямоугольник 44"/>
            <p:cNvSpPr/>
            <p:nvPr/>
          </p:nvSpPr>
          <p:spPr>
            <a:xfrm>
              <a:off x="5051476" y="2634451"/>
              <a:ext cx="5070219" cy="507831"/>
            </a:xfrm>
            <a:prstGeom prst="rect">
              <a:avLst/>
            </a:prstGeom>
            <a:ln w="6350">
              <a:solidFill>
                <a:srgbClr val="F7979C"/>
              </a:solidFill>
            </a:ln>
          </p:spPr>
          <p:txBody>
            <a:bodyPr wrap="square">
              <a:spAutoFit/>
            </a:bodyPr>
            <a:lstStyle/>
            <a:p>
              <a:pPr marL="144000" indent="-144000">
                <a:buClr>
                  <a:srgbClr val="A5A5A5"/>
                </a:buClr>
                <a:buSzPct val="160000"/>
                <a:buFont typeface="Wingdings" panose="05000000000000000000" pitchFamily="2" charset="2"/>
                <a:buChar char="§"/>
              </a:pPr>
              <a:r>
                <a:rPr lang="ru-RU" sz="1100" b="1" dirty="0" smtClean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Медиатворчество</a:t>
              </a:r>
            </a:p>
            <a:p>
              <a:pPr algn="just"/>
              <a:r>
                <a:rPr lang="ru-RU" sz="8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Мультстудия, «Снимаем кино</a:t>
              </a:r>
              <a:r>
                <a:rPr lang="ru-RU" sz="800" dirty="0" smtClean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», Юный журналист, Медиастудия, школьная газета, школьный медиацентр, школьное телевидение. </a:t>
              </a:r>
              <a:endParaRPr lang="ru-RU" sz="8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Прямоугольник 45"/>
            <p:cNvSpPr/>
            <p:nvPr/>
          </p:nvSpPr>
          <p:spPr>
            <a:xfrm>
              <a:off x="5090257" y="2689481"/>
              <a:ext cx="182010" cy="170716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</p:grpSp>
      <p:grpSp>
        <p:nvGrpSpPr>
          <p:cNvPr id="47" name="Группа 46"/>
          <p:cNvGrpSpPr/>
          <p:nvPr/>
        </p:nvGrpSpPr>
        <p:grpSpPr>
          <a:xfrm>
            <a:off x="843734" y="6225323"/>
            <a:ext cx="4956749" cy="384721"/>
            <a:chOff x="5002426" y="3121119"/>
            <a:chExt cx="5307655" cy="384721"/>
          </a:xfrm>
        </p:grpSpPr>
        <p:sp>
          <p:nvSpPr>
            <p:cNvPr id="48" name="Прямоугольник 47"/>
            <p:cNvSpPr/>
            <p:nvPr/>
          </p:nvSpPr>
          <p:spPr>
            <a:xfrm>
              <a:off x="5002426" y="3121119"/>
              <a:ext cx="5307655" cy="384721"/>
            </a:xfrm>
            <a:prstGeom prst="rect">
              <a:avLst/>
            </a:prstGeom>
            <a:ln w="6350">
              <a:solidFill>
                <a:srgbClr val="F7979C"/>
              </a:solidFill>
            </a:ln>
          </p:spPr>
          <p:txBody>
            <a:bodyPr wrap="square">
              <a:spAutoFit/>
            </a:bodyPr>
            <a:lstStyle/>
            <a:p>
              <a:pPr marL="144000" indent="-144000">
                <a:buClr>
                  <a:srgbClr val="BFBFBF"/>
                </a:buClr>
                <a:buSzPct val="160000"/>
                <a:buFont typeface="Wingdings" panose="05000000000000000000" pitchFamily="2" charset="2"/>
                <a:buChar char="§"/>
              </a:pPr>
              <a:r>
                <a:rPr lang="ru-RU" sz="1100" b="1" dirty="0" smtClean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Здоровьесберегающие программы</a:t>
              </a:r>
              <a:endParaRPr lang="ru-RU" sz="11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/>
              <a:r>
                <a:rPr lang="ru-RU" sz="800" dirty="0" smtClean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«Школа безопасности», «Научись спасать жизнь», Юные инспектора дорожного движения.</a:t>
              </a:r>
              <a:endParaRPr lang="ru-RU" sz="8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Прямоугольник 48"/>
            <p:cNvSpPr/>
            <p:nvPr/>
          </p:nvSpPr>
          <p:spPr>
            <a:xfrm>
              <a:off x="5059870" y="3167511"/>
              <a:ext cx="182010" cy="170716"/>
            </a:xfrm>
            <a:prstGeom prst="rect">
              <a:avLst/>
            </a:prstGeom>
            <a:solidFill>
              <a:srgbClr val="A5A5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5795458" y="5231953"/>
            <a:ext cx="12321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Arial Black" panose="020B0A04020102020204" pitchFamily="34" charset="0"/>
              </a:rPr>
              <a:t>29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программ</a:t>
            </a:r>
            <a:endParaRPr lang="ru-RU" sz="1400" b="1" dirty="0">
              <a:latin typeface="Arial Black" panose="020B0A040201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795458" y="5687185"/>
            <a:ext cx="12321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Arial Black" panose="020B0A04020102020204" pitchFamily="34" charset="0"/>
              </a:rPr>
              <a:t>18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программ</a:t>
            </a:r>
            <a:endParaRPr lang="ru-RU" sz="1400" b="1" dirty="0">
              <a:latin typeface="Arial Black" panose="020B0A040201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785412" y="6225323"/>
            <a:ext cx="12321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Arial Black" panose="020B0A04020102020204" pitchFamily="34" charset="0"/>
              </a:rPr>
              <a:t>16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программ</a:t>
            </a:r>
            <a:endParaRPr lang="ru-RU" sz="1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44585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Прямоугольник 93">
            <a:extLst>
              <a:ext uri="{FF2B5EF4-FFF2-40B4-BE49-F238E27FC236}">
                <a16:creationId xmlns="" xmlns:a16="http://schemas.microsoft.com/office/drawing/2014/main" id="{9291974D-94F5-468A-87AC-B7EFF95696CC}"/>
              </a:ext>
            </a:extLst>
          </p:cNvPr>
          <p:cNvSpPr/>
          <p:nvPr/>
        </p:nvSpPr>
        <p:spPr>
          <a:xfrm>
            <a:off x="0" y="578970"/>
            <a:ext cx="12192000" cy="6122257"/>
          </a:xfrm>
          <a:prstGeom prst="rect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spcBef>
                <a:spcPts val="600"/>
              </a:spcBef>
            </a:pPr>
            <a:endParaRPr lang="ru-RU" dirty="0"/>
          </a:p>
        </p:txBody>
      </p:sp>
      <p:pic>
        <p:nvPicPr>
          <p:cNvPr id="1030" name="Picture 6" descr="http://sobranie.pskov.ru/files/uploads/IMG_563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1" t="12928" r="18437" b="7355"/>
          <a:stretch/>
        </p:blipFill>
        <p:spPr bwMode="auto">
          <a:xfrm>
            <a:off x="3484361" y="4523356"/>
            <a:ext cx="2104801" cy="1993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tom-mirschool.edu.tomsk.ru/wp-content/uploads/2019/11/IMG-20191115-WA000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18" t="2328" b="14470"/>
          <a:stretch/>
        </p:blipFill>
        <p:spPr bwMode="auto">
          <a:xfrm>
            <a:off x="5729117" y="4566005"/>
            <a:ext cx="3030200" cy="1951211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t="7625"/>
          <a:stretch/>
        </p:blipFill>
        <p:spPr>
          <a:xfrm>
            <a:off x="5729117" y="2664709"/>
            <a:ext cx="2976430" cy="1832992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54" r="8122"/>
          <a:stretch/>
        </p:blipFill>
        <p:spPr>
          <a:xfrm>
            <a:off x="8845502" y="4566004"/>
            <a:ext cx="3155738" cy="1951211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5278" r="29761" b="2779"/>
          <a:stretch/>
        </p:blipFill>
        <p:spPr>
          <a:xfrm>
            <a:off x="204594" y="2674574"/>
            <a:ext cx="2049743" cy="1790194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48" name="Picture 4" descr="http://mol-mlschool2.edu.tomsk.ru/wp-content/uploads/2019/11/IMG_1818-1024x683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32" r="4330" b="8175"/>
          <a:stretch/>
        </p:blipFill>
        <p:spPr bwMode="auto">
          <a:xfrm>
            <a:off x="8845502" y="2664709"/>
            <a:ext cx="3129454" cy="1843439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362662" y="198434"/>
            <a:ext cx="1162674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>
                <a:solidFill>
                  <a:srgbClr val="1081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ЦЕНТРЫ ОБРАЗОВАНИЯ ЦИФРОВОГО И ГУМАНИТАРНОГО ПРОФИЛЕЙ «ТОЧКА РОСТА</a:t>
            </a:r>
            <a:r>
              <a:rPr lang="ru-RU" sz="1500" b="1" dirty="0" smtClean="0">
                <a:solidFill>
                  <a:srgbClr val="1081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»: РЕГИОНАЛЬНЫЙ АСПЕКТ</a:t>
            </a:r>
            <a:endParaRPr lang="ru-RU" sz="1500" b="1" dirty="0">
              <a:solidFill>
                <a:srgbClr val="10819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 flipV="1">
            <a:off x="362662" y="573414"/>
            <a:ext cx="11136287" cy="24292"/>
          </a:xfrm>
          <a:prstGeom prst="line">
            <a:avLst/>
          </a:prstGeom>
          <a:ln w="12700">
            <a:solidFill>
              <a:srgbClr val="1081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46342" y="890655"/>
            <a:ext cx="2698855" cy="110799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>
              <a:buClr>
                <a:srgbClr val="F03841"/>
              </a:buClr>
              <a:buSzPct val="128000"/>
            </a:pPr>
            <a:r>
              <a:rPr lang="ru-RU" sz="1200" b="1" dirty="0" smtClean="0">
                <a:solidFill>
                  <a:srgbClr val="1081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ПОТРЕБНОСТИ ДЕТЕЙ</a:t>
            </a:r>
          </a:p>
          <a:p>
            <a:pPr marL="144000" indent="-144000" algn="ctr">
              <a:buClr>
                <a:srgbClr val="F03841"/>
              </a:buClr>
              <a:buSzPct val="128000"/>
              <a:buFont typeface="Wingdings" panose="05000000000000000000" pitchFamily="2" charset="2"/>
              <a:buChar char="§"/>
            </a:pPr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4000" indent="-144000" algn="just">
              <a:buClr>
                <a:srgbClr val="108198"/>
              </a:buClr>
              <a:buSzPct val="128000"/>
              <a:buFont typeface="Wingdings" panose="05000000000000000000" pitchFamily="2" charset="2"/>
              <a:buChar char="§"/>
            </a:pPr>
            <a:r>
              <a:rPr lang="ru-RU" sz="11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Узнать что-то новое</a:t>
            </a:r>
          </a:p>
          <a:p>
            <a:pPr marL="144000" indent="-144000" algn="just">
              <a:buClr>
                <a:srgbClr val="108198"/>
              </a:buClr>
              <a:buSzPct val="128000"/>
              <a:buFont typeface="Wingdings" panose="05000000000000000000" pitchFamily="2" charset="2"/>
              <a:buChar char="§"/>
            </a:pPr>
            <a:r>
              <a:rPr lang="ru-RU" sz="11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Создать что-то своими руками</a:t>
            </a:r>
          </a:p>
          <a:p>
            <a:pPr marL="144000" indent="-144000" algn="just">
              <a:buClr>
                <a:srgbClr val="108198"/>
              </a:buClr>
              <a:buSzPct val="128000"/>
              <a:buFont typeface="Wingdings" panose="05000000000000000000" pitchFamily="2" charset="2"/>
              <a:buChar char="§"/>
            </a:pPr>
            <a:r>
              <a:rPr lang="ru-RU" sz="11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Удовлетворить любопытство</a:t>
            </a:r>
          </a:p>
          <a:p>
            <a:pPr marL="144000" indent="-144000" algn="just">
              <a:buClr>
                <a:srgbClr val="108198"/>
              </a:buClr>
              <a:buSzPct val="128000"/>
              <a:buFont typeface="Wingdings" panose="05000000000000000000" pitchFamily="2" charset="2"/>
              <a:buChar char="§"/>
            </a:pPr>
            <a:r>
              <a:rPr lang="ru-RU" sz="11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Интересно провести время</a:t>
            </a:r>
            <a:endParaRPr lang="ru-RU" sz="11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237248" y="890655"/>
            <a:ext cx="4040166" cy="12772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buClr>
                <a:srgbClr val="F03841"/>
              </a:buClr>
              <a:buSzPct val="128000"/>
            </a:pPr>
            <a:r>
              <a:rPr lang="ru-RU" sz="1200" b="1" dirty="0" smtClean="0">
                <a:solidFill>
                  <a:srgbClr val="1081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ПОТРЕБНОСТИ РОДИТЕЛЕЙ</a:t>
            </a:r>
          </a:p>
          <a:p>
            <a:pPr algn="just">
              <a:buClr>
                <a:srgbClr val="F03841"/>
              </a:buClr>
              <a:buSzPct val="128000"/>
            </a:pPr>
            <a:endParaRPr lang="ru-RU" sz="10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4000" indent="-144000" algn="just">
              <a:buClr>
                <a:srgbClr val="108198"/>
              </a:buClr>
              <a:buSzPct val="128000"/>
              <a:buFont typeface="Wingdings" panose="05000000000000000000" pitchFamily="2" charset="2"/>
              <a:buChar char="§"/>
            </a:pPr>
            <a:r>
              <a:rPr lang="ru-RU" sz="11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Интерактивные программы</a:t>
            </a:r>
          </a:p>
          <a:p>
            <a:pPr marL="144000" indent="-144000" algn="just">
              <a:buClr>
                <a:srgbClr val="108198"/>
              </a:buClr>
              <a:buSzPct val="128000"/>
              <a:buFont typeface="Wingdings" panose="05000000000000000000" pitchFamily="2" charset="2"/>
              <a:buChar char="§"/>
            </a:pPr>
            <a:r>
              <a:rPr lang="ru-RU" sz="11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Обучение через развлечение</a:t>
            </a:r>
          </a:p>
          <a:p>
            <a:pPr marL="144000" indent="-144000" algn="just">
              <a:buClr>
                <a:srgbClr val="108198"/>
              </a:buClr>
              <a:buSzPct val="128000"/>
              <a:buFont typeface="Wingdings" panose="05000000000000000000" pitchFamily="2" charset="2"/>
              <a:buChar char="§"/>
            </a:pPr>
            <a:r>
              <a:rPr lang="ru-RU" sz="11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Новый формат культурного и интеллектуального досуга</a:t>
            </a:r>
          </a:p>
          <a:p>
            <a:pPr marL="144000" indent="-144000" algn="just">
              <a:buClr>
                <a:srgbClr val="108198"/>
              </a:buClr>
              <a:buSzPct val="128000"/>
              <a:buFont typeface="Wingdings" panose="05000000000000000000" pitchFamily="2" charset="2"/>
              <a:buChar char="§"/>
            </a:pPr>
            <a:r>
              <a:rPr lang="ru-RU" sz="11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Рекомендательные </a:t>
            </a:r>
            <a:r>
              <a:rPr lang="ru-RU" sz="11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письма/письма </a:t>
            </a:r>
            <a:r>
              <a:rPr lang="ru-RU" sz="11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поддержки при поступлении</a:t>
            </a:r>
          </a:p>
        </p:txBody>
      </p:sp>
      <p:pic>
        <p:nvPicPr>
          <p:cNvPr id="2" name="Picture 2" descr="http://kgsos.ucoz.ru/Tochka_rosta/News/IMG_0480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0" t="26915" r="15788" b="-1151"/>
          <a:stretch/>
        </p:blipFill>
        <p:spPr bwMode="auto">
          <a:xfrm>
            <a:off x="190991" y="4580330"/>
            <a:ext cx="3250277" cy="1945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72.userapi.com/c856520/v856520995/f3799/uAiwxW5KlsI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527"/>
          <a:stretch/>
        </p:blipFill>
        <p:spPr bwMode="auto">
          <a:xfrm>
            <a:off x="2404148" y="2664709"/>
            <a:ext cx="3185014" cy="1815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7488398" y="912631"/>
            <a:ext cx="4496611" cy="12772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buClr>
                <a:srgbClr val="F03841"/>
              </a:buClr>
              <a:buSzPct val="128000"/>
            </a:pPr>
            <a:r>
              <a:rPr lang="ru-RU" sz="1200" b="1" dirty="0" smtClean="0">
                <a:solidFill>
                  <a:srgbClr val="1081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ПОТРЕБНОСТИ РЕГИОНА</a:t>
            </a:r>
          </a:p>
          <a:p>
            <a:pPr algn="just">
              <a:buClr>
                <a:srgbClr val="F03841"/>
              </a:buClr>
              <a:buSzPct val="128000"/>
            </a:pPr>
            <a:endParaRPr lang="ru-RU" sz="10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4000" indent="-144000" algn="just">
              <a:buClr>
                <a:srgbClr val="108198"/>
              </a:buClr>
              <a:buSzPct val="128000"/>
              <a:buFont typeface="Wingdings" panose="05000000000000000000" pitchFamily="2" charset="2"/>
              <a:buChar char="§"/>
            </a:pPr>
            <a:r>
              <a:rPr lang="ru-RU" sz="11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Разработка </a:t>
            </a:r>
            <a:r>
              <a:rPr lang="ru-RU" sz="11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школьниками инновационных </a:t>
            </a:r>
            <a:r>
              <a:rPr lang="ru-RU" sz="11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проектов, отвечающих запросам реального сектора экономики </a:t>
            </a:r>
            <a:r>
              <a:rPr lang="ru-RU" sz="11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</a:t>
            </a:r>
          </a:p>
          <a:p>
            <a:pPr marL="144000" indent="-144000" algn="just">
              <a:buClr>
                <a:srgbClr val="108198"/>
              </a:buClr>
              <a:buSzPct val="128000"/>
              <a:buFont typeface="Wingdings" panose="05000000000000000000" pitchFamily="2" charset="2"/>
              <a:buChar char="§"/>
            </a:pPr>
            <a:r>
              <a:rPr lang="ru-RU" sz="11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Подготовка кадров в области современных технологий по направлениям реального сектора </a:t>
            </a:r>
            <a:r>
              <a:rPr lang="ru-RU" sz="11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экономики</a:t>
            </a:r>
          </a:p>
          <a:p>
            <a:pPr marL="144000" indent="-144000" algn="just">
              <a:buClr>
                <a:srgbClr val="108198"/>
              </a:buClr>
              <a:buSzPct val="128000"/>
              <a:buFont typeface="Wingdings" panose="05000000000000000000" pitchFamily="2" charset="2"/>
              <a:buChar char="§"/>
            </a:pPr>
            <a:r>
              <a:rPr lang="ru-RU" sz="11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Закрепление </a:t>
            </a:r>
            <a:r>
              <a:rPr lang="ru-RU" sz="11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лучших </a:t>
            </a:r>
            <a:r>
              <a:rPr lang="ru-RU" sz="11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кадров в регионе </a:t>
            </a:r>
          </a:p>
        </p:txBody>
      </p:sp>
    </p:spTree>
    <p:extLst>
      <p:ext uri="{BB962C8B-B14F-4D97-AF65-F5344CB8AC3E}">
        <p14:creationId xmlns:p14="http://schemas.microsoft.com/office/powerpoint/2010/main" val="1652264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Группа 49"/>
          <p:cNvGrpSpPr/>
          <p:nvPr/>
        </p:nvGrpSpPr>
        <p:grpSpPr>
          <a:xfrm>
            <a:off x="236780" y="1843901"/>
            <a:ext cx="6864130" cy="4453430"/>
            <a:chOff x="1250830" y="2056960"/>
            <a:chExt cx="6864130" cy="4453430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0830" y="2056960"/>
              <a:ext cx="6290474" cy="4453430"/>
            </a:xfrm>
            <a:prstGeom prst="rect">
              <a:avLst/>
            </a:prstGeom>
          </p:spPr>
        </p:pic>
        <p:sp>
          <p:nvSpPr>
            <p:cNvPr id="10" name="Блок-схема: узел 9"/>
            <p:cNvSpPr/>
            <p:nvPr/>
          </p:nvSpPr>
          <p:spPr>
            <a:xfrm>
              <a:off x="2467222" y="2299712"/>
              <a:ext cx="181152" cy="432789"/>
            </a:xfrm>
            <a:prstGeom prst="flowChartConnector">
              <a:avLst/>
            </a:prstGeom>
            <a:solidFill>
              <a:srgbClr val="F2F2F2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400" b="1" i="0" u="none" strike="noStrike" cap="none" spc="0" normalizeH="0" baseline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467057" y="2328190"/>
              <a:ext cx="1147312" cy="2000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ru-RU" sz="7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</a:t>
              </a:r>
              <a:r>
                <a:rPr kumimoji="0" lang="ru-RU" sz="700" b="1" i="0" u="none" strike="noStrike" cap="none" spc="0" normalizeH="0" baseline="0" dirty="0" smtClean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FillTx/>
                  <a:latin typeface="Arial" panose="020B0604020202020204" pitchFamily="34" charset="0"/>
                  <a:cs typeface="Arial" panose="020B0604020202020204" pitchFamily="34" charset="0"/>
                  <a:sym typeface="Calibri"/>
                </a:rPr>
                <a:t>ТРЕЖЕВОЙ</a:t>
              </a:r>
              <a:endParaRPr kumimoji="0" lang="ru-RU" b="1" i="0" u="none" strike="noStrike" cap="none" spc="0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153227" y="3505095"/>
              <a:ext cx="1147312" cy="2000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ru-RU" sz="7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КАРГАСОК</a:t>
              </a:r>
              <a:endParaRPr kumimoji="0" lang="ru-RU" b="1" i="0" u="none" strike="noStrike" cap="none" spc="0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274298" y="4199253"/>
              <a:ext cx="1147312" cy="2000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ru-RU" sz="7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ПАРАБЕЛЬ</a:t>
              </a:r>
              <a:endParaRPr kumimoji="0" lang="ru-RU" b="1" i="0" u="none" strike="noStrike" cap="none" spc="0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783140" y="5118769"/>
              <a:ext cx="1147312" cy="2000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ru-RU" sz="7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БАКЧАР</a:t>
              </a:r>
              <a:endParaRPr kumimoji="0" lang="ru-RU" b="1" i="0" u="none" strike="noStrike" cap="none" spc="0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562651" y="3764388"/>
              <a:ext cx="1147312" cy="2000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ru-RU" sz="7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КОЛПАШЕВО</a:t>
              </a:r>
              <a:endParaRPr kumimoji="0" lang="ru-RU" b="1" i="0" u="none" strike="noStrike" cap="none" spc="0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477423" y="3526826"/>
              <a:ext cx="1147312" cy="2000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ru-RU" sz="7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БЕЛЫЙ ЯР</a:t>
              </a:r>
              <a:endParaRPr kumimoji="0" lang="ru-RU" b="1" i="0" u="none" strike="noStrike" cap="none" spc="0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221303" y="2464189"/>
              <a:ext cx="1829345" cy="2000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ru-RU" sz="7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АЛЕКСАНДРОВСКОЕ</a:t>
              </a:r>
              <a:endParaRPr kumimoji="0" lang="ru-RU" b="1" i="0" u="none" strike="noStrike" cap="none" spc="0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967648" y="4656254"/>
              <a:ext cx="1147312" cy="2000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ru-RU" sz="7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ТЕГУЛЬДЕТ</a:t>
              </a:r>
              <a:endParaRPr kumimoji="0" lang="ru-RU" b="1" i="0" u="none" strike="noStrike" cap="none" spc="0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481611" y="5426637"/>
              <a:ext cx="1147312" cy="2000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ru-RU" sz="7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ЗЫРЯНСКОЕ</a:t>
              </a:r>
              <a:endParaRPr kumimoji="0" lang="ru-RU" b="1" i="0" u="none" strike="noStrike" cap="none" spc="0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652616" y="5648340"/>
              <a:ext cx="1147312" cy="2154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ru-RU" sz="8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ТОМСК</a:t>
              </a:r>
              <a:endParaRPr kumimoji="0" lang="ru-RU" sz="2000" b="1" i="0" u="none" strike="noStrike" cap="none" spc="0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202938" y="4249650"/>
              <a:ext cx="1147312" cy="2000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ru-RU" sz="7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ПЕРВОМАЙСКОЕ</a:t>
              </a:r>
              <a:endParaRPr kumimoji="0" lang="ru-RU" b="1" i="0" u="none" strike="noStrike" cap="none" spc="0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561071" y="4719868"/>
              <a:ext cx="1147312" cy="2000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ru-RU" sz="7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АСИНО</a:t>
              </a:r>
              <a:endParaRPr kumimoji="0" lang="ru-RU" b="1" i="0" u="none" strike="noStrike" cap="none" spc="0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973312" y="4643594"/>
              <a:ext cx="1147312" cy="2000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ru-RU" sz="7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МОЛЧАНОВО</a:t>
              </a:r>
              <a:endParaRPr kumimoji="0" lang="ru-RU" b="1" i="0" u="none" strike="noStrike" cap="none" spc="0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785702" y="5145350"/>
              <a:ext cx="1147312" cy="2000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ru-RU" sz="7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КРИВОШЕИНО</a:t>
              </a:r>
              <a:endParaRPr kumimoji="0" lang="ru-RU" b="1" i="0" u="none" strike="noStrike" cap="none" spc="0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623887" y="6053480"/>
              <a:ext cx="1147312" cy="2000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ru-RU" sz="7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КОЖЕВНИКОВО</a:t>
              </a:r>
              <a:endParaRPr kumimoji="0" lang="ru-RU" b="1" i="0" u="none" strike="noStrike" cap="none" spc="0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759179" y="5592177"/>
              <a:ext cx="1147312" cy="2000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ru-RU" sz="7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МЕЛЬНИКОВО</a:t>
              </a:r>
              <a:endParaRPr kumimoji="0" lang="ru-RU" b="1" i="0" u="none" strike="noStrike" cap="none" spc="0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106081" y="4701873"/>
              <a:ext cx="1147312" cy="2000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ru-RU" sz="7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ПОДГОРНОЕ</a:t>
              </a:r>
              <a:endParaRPr kumimoji="0" lang="ru-RU" b="1" i="0" u="none" strike="noStrike" cap="none" spc="0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3073983" y="2317099"/>
              <a:ext cx="2756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b="1" dirty="0" smtClean="0">
                  <a:solidFill>
                    <a:srgbClr val="C00000"/>
                  </a:solidFill>
                  <a:latin typeface="Arial Black" panose="020B0A04020102020204" pitchFamily="34" charset="0"/>
                </a:rPr>
                <a:t>4</a:t>
              </a:r>
              <a:endParaRPr lang="ru-RU" sz="1200" b="1" dirty="0">
                <a:solidFill>
                  <a:srgbClr val="C0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385368" y="5442994"/>
              <a:ext cx="1147312" cy="2000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ru-RU" sz="7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СЕВЕРСК</a:t>
              </a:r>
              <a:endParaRPr kumimoji="0" lang="ru-RU" b="1" i="0" u="none" strike="noStrike" cap="none" spc="0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endParaRPr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931140" y="1211105"/>
            <a:ext cx="2160000" cy="2711253"/>
            <a:chOff x="7135361" y="2059759"/>
            <a:chExt cx="2679189" cy="3362941"/>
          </a:xfrm>
        </p:grpSpPr>
        <p:cxnSp>
          <p:nvCxnSpPr>
            <p:cNvPr id="32" name="Прямая соединительная линия 31"/>
            <p:cNvCxnSpPr/>
            <p:nvPr/>
          </p:nvCxnSpPr>
          <p:spPr>
            <a:xfrm flipH="1">
              <a:off x="8849457" y="3349769"/>
              <a:ext cx="670760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/>
            <p:cNvCxnSpPr/>
            <p:nvPr/>
          </p:nvCxnSpPr>
          <p:spPr>
            <a:xfrm flipH="1">
              <a:off x="9520217" y="2691566"/>
              <a:ext cx="20300" cy="2731134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31" name="Скругленный прямоугольник 30"/>
            <p:cNvSpPr/>
            <p:nvPr/>
          </p:nvSpPr>
          <p:spPr>
            <a:xfrm>
              <a:off x="7135361" y="2059759"/>
              <a:ext cx="2679189" cy="725154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3"/>
            </a:fontRef>
          </p:style>
          <p:txBody>
            <a:bodyPr rtlCol="0" anchor="ctr"/>
            <a:lstStyle/>
            <a:p>
              <a:pPr algn="ctr"/>
              <a:r>
                <a:rPr lang="ru-RU" sz="11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Комбинированный кластер </a:t>
              </a:r>
            </a:p>
            <a:p>
              <a:pPr algn="ctr"/>
              <a:r>
                <a:rPr lang="ru-RU" sz="11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(сфера услуг и промышленность)</a:t>
              </a:r>
            </a:p>
          </p:txBody>
        </p:sp>
      </p:grpSp>
      <p:cxnSp>
        <p:nvCxnSpPr>
          <p:cNvPr id="34" name="Прямая соединительная линия 33"/>
          <p:cNvCxnSpPr/>
          <p:nvPr/>
        </p:nvCxnSpPr>
        <p:spPr>
          <a:xfrm>
            <a:off x="2195434" y="3506979"/>
            <a:ext cx="658410" cy="1054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2583456" y="3922358"/>
            <a:ext cx="1161673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2416685" y="3108508"/>
            <a:ext cx="2902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4</a:t>
            </a:r>
            <a:endParaRPr lang="ru-RU" sz="12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2260248" y="3766061"/>
            <a:ext cx="2902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3</a:t>
            </a:r>
            <a:endParaRPr lang="ru-RU" sz="12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3641510" y="3675599"/>
            <a:ext cx="2902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5</a:t>
            </a:r>
            <a:endParaRPr lang="ru-RU" sz="12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82" name="Группа 81"/>
          <p:cNvGrpSpPr/>
          <p:nvPr/>
        </p:nvGrpSpPr>
        <p:grpSpPr>
          <a:xfrm>
            <a:off x="236779" y="4434979"/>
            <a:ext cx="2095200" cy="1757905"/>
            <a:chOff x="12066253" y="-1088567"/>
            <a:chExt cx="3704723" cy="1757905"/>
          </a:xfrm>
        </p:grpSpPr>
        <p:cxnSp>
          <p:nvCxnSpPr>
            <p:cNvPr id="85" name="Прямая соединительная линия 84"/>
            <p:cNvCxnSpPr/>
            <p:nvPr/>
          </p:nvCxnSpPr>
          <p:spPr>
            <a:xfrm flipV="1">
              <a:off x="15560615" y="-1088567"/>
              <a:ext cx="18812" cy="1276384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83" name="Скругленный прямоугольник 82"/>
            <p:cNvSpPr/>
            <p:nvPr/>
          </p:nvSpPr>
          <p:spPr>
            <a:xfrm>
              <a:off x="12066253" y="165338"/>
              <a:ext cx="3704723" cy="504000"/>
            </a:xfrm>
            <a:prstGeom prst="roundRect">
              <a:avLst/>
            </a:prstGeom>
            <a:solidFill>
              <a:srgbClr val="FFFFE1"/>
            </a:solidFill>
            <a:ln w="952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3"/>
            </a:fontRef>
          </p:style>
          <p:txBody>
            <a:bodyPr rtlCol="0" anchor="ctr"/>
            <a:lstStyle/>
            <a:p>
              <a:pPr algn="ctr"/>
              <a:r>
                <a:rPr lang="ru-RU" sz="1400" b="1" dirty="0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Агропромышленный кластер</a:t>
              </a:r>
              <a:endParaRPr lang="ru-RU" sz="1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86" name="Прямая соединительная линия 85"/>
          <p:cNvCxnSpPr/>
          <p:nvPr/>
        </p:nvCxnSpPr>
        <p:spPr>
          <a:xfrm>
            <a:off x="2222134" y="4445353"/>
            <a:ext cx="1003227" cy="12821"/>
          </a:xfrm>
          <a:prstGeom prst="line">
            <a:avLst/>
          </a:prstGeom>
          <a:ln w="222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Прямая соединительная линия 87"/>
          <p:cNvCxnSpPr/>
          <p:nvPr/>
        </p:nvCxnSpPr>
        <p:spPr>
          <a:xfrm flipV="1">
            <a:off x="2205004" y="5136403"/>
            <a:ext cx="738665" cy="2692"/>
          </a:xfrm>
          <a:prstGeom prst="line">
            <a:avLst/>
          </a:prstGeom>
          <a:ln w="222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Прямая соединительная линия 89"/>
          <p:cNvCxnSpPr/>
          <p:nvPr/>
        </p:nvCxnSpPr>
        <p:spPr>
          <a:xfrm>
            <a:off x="2335684" y="5862420"/>
            <a:ext cx="1409445" cy="5112"/>
          </a:xfrm>
          <a:prstGeom prst="line">
            <a:avLst/>
          </a:prstGeom>
          <a:ln w="222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Прямая соединительная линия 91"/>
          <p:cNvCxnSpPr/>
          <p:nvPr/>
        </p:nvCxnSpPr>
        <p:spPr>
          <a:xfrm flipV="1">
            <a:off x="2210471" y="4923363"/>
            <a:ext cx="1959955" cy="8934"/>
          </a:xfrm>
          <a:prstGeom prst="line">
            <a:avLst/>
          </a:prstGeom>
          <a:ln w="222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TextBox 108"/>
          <p:cNvSpPr txBox="1"/>
          <p:nvPr/>
        </p:nvSpPr>
        <p:spPr>
          <a:xfrm>
            <a:off x="3250518" y="4311546"/>
            <a:ext cx="2902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2</a:t>
            </a:r>
            <a:endParaRPr lang="ru-RU" sz="1200" b="1" dirty="0">
              <a:solidFill>
                <a:schemeClr val="accent6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3061571" y="4967653"/>
            <a:ext cx="2988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4</a:t>
            </a:r>
            <a:endParaRPr lang="ru-RU" sz="1200" b="1" dirty="0">
              <a:solidFill>
                <a:schemeClr val="accent6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4251581" y="4779771"/>
            <a:ext cx="2902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4</a:t>
            </a:r>
            <a:endParaRPr lang="ru-RU" sz="1200" b="1" dirty="0">
              <a:solidFill>
                <a:schemeClr val="accent6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3713300" y="5695444"/>
            <a:ext cx="2902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3</a:t>
            </a:r>
            <a:endParaRPr lang="ru-RU" sz="1200" b="1" dirty="0">
              <a:solidFill>
                <a:schemeClr val="accent6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grpSp>
        <p:nvGrpSpPr>
          <p:cNvPr id="116" name="Группа 115"/>
          <p:cNvGrpSpPr/>
          <p:nvPr/>
        </p:nvGrpSpPr>
        <p:grpSpPr>
          <a:xfrm>
            <a:off x="2550517" y="5380784"/>
            <a:ext cx="1599551" cy="1285307"/>
            <a:chOff x="4047761" y="-1152048"/>
            <a:chExt cx="2828317" cy="1285307"/>
          </a:xfrm>
        </p:grpSpPr>
        <p:sp>
          <p:nvSpPr>
            <p:cNvPr id="117" name="Скругленный прямоугольник 116"/>
            <p:cNvSpPr/>
            <p:nvPr/>
          </p:nvSpPr>
          <p:spPr>
            <a:xfrm>
              <a:off x="4047761" y="-262741"/>
              <a:ext cx="2036960" cy="396000"/>
            </a:xfrm>
            <a:prstGeom prst="roundRect">
              <a:avLst/>
            </a:prstGeom>
            <a:noFill/>
            <a:ln w="9525" cap="flat" cmpd="sng" algn="ctr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3"/>
            </a:fontRef>
          </p:style>
          <p:txBody>
            <a:bodyPr rtlCol="0" anchor="ctr"/>
            <a:lstStyle/>
            <a:p>
              <a:pPr algn="ctr"/>
              <a:r>
                <a:rPr lang="ru-RU" sz="1100" b="1" dirty="0" smtClean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Сфера услуг</a:t>
              </a:r>
              <a:endParaRPr lang="ru-RU" sz="11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18" name="Прямая соединительная линия 117"/>
            <p:cNvCxnSpPr/>
            <p:nvPr/>
          </p:nvCxnSpPr>
          <p:spPr>
            <a:xfrm>
              <a:off x="6084721" y="-9113"/>
              <a:ext cx="786892" cy="0"/>
            </a:xfrm>
            <a:prstGeom prst="line">
              <a:avLst/>
            </a:prstGeom>
            <a:ln w="2222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Прямая соединительная линия 118"/>
            <p:cNvCxnSpPr/>
            <p:nvPr/>
          </p:nvCxnSpPr>
          <p:spPr>
            <a:xfrm flipV="1">
              <a:off x="6871613" y="-1152048"/>
              <a:ext cx="4465" cy="1152708"/>
            </a:xfrm>
            <a:prstGeom prst="line">
              <a:avLst/>
            </a:prstGeom>
            <a:ln w="2222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24" name="TextBox 123"/>
          <p:cNvSpPr txBox="1"/>
          <p:nvPr/>
        </p:nvSpPr>
        <p:spPr>
          <a:xfrm>
            <a:off x="4019907" y="5184519"/>
            <a:ext cx="2988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2</a:t>
            </a:r>
            <a:endParaRPr lang="ru-RU" sz="1200" b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grpSp>
        <p:nvGrpSpPr>
          <p:cNvPr id="125" name="Группа 124"/>
          <p:cNvGrpSpPr/>
          <p:nvPr/>
        </p:nvGrpSpPr>
        <p:grpSpPr>
          <a:xfrm>
            <a:off x="5188892" y="1648708"/>
            <a:ext cx="2422258" cy="3721784"/>
            <a:chOff x="10024577" y="1287822"/>
            <a:chExt cx="3004482" cy="4616369"/>
          </a:xfrm>
        </p:grpSpPr>
        <p:cxnSp>
          <p:nvCxnSpPr>
            <p:cNvPr id="127" name="Прямая соединительная линия 126"/>
            <p:cNvCxnSpPr/>
            <p:nvPr/>
          </p:nvCxnSpPr>
          <p:spPr>
            <a:xfrm>
              <a:off x="10024577" y="1838134"/>
              <a:ext cx="417004" cy="1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Прямая соединительная линия 127"/>
            <p:cNvCxnSpPr/>
            <p:nvPr/>
          </p:nvCxnSpPr>
          <p:spPr>
            <a:xfrm>
              <a:off x="10024577" y="1834086"/>
              <a:ext cx="33735" cy="4070105"/>
            </a:xfrm>
            <a:prstGeom prst="line">
              <a:avLst/>
            </a:prstGeom>
            <a:ln w="22225">
              <a:solidFill>
                <a:srgbClr val="00B050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126" name="Скругленный прямоугольник 125"/>
            <p:cNvSpPr/>
            <p:nvPr/>
          </p:nvSpPr>
          <p:spPr>
            <a:xfrm>
              <a:off x="10090884" y="1287822"/>
              <a:ext cx="2938175" cy="648072"/>
            </a:xfrm>
            <a:prstGeom prst="roundRect">
              <a:avLst/>
            </a:prstGeom>
            <a:solidFill>
              <a:srgbClr val="FFFFE1"/>
            </a:solidFill>
            <a:ln w="95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3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srgbClr val="0070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Лесопромышленный кластер</a:t>
              </a:r>
            </a:p>
          </p:txBody>
        </p:sp>
      </p:grpSp>
      <p:cxnSp>
        <p:nvCxnSpPr>
          <p:cNvPr id="129" name="Прямая соединительная линия 128"/>
          <p:cNvCxnSpPr/>
          <p:nvPr/>
        </p:nvCxnSpPr>
        <p:spPr>
          <a:xfrm flipV="1">
            <a:off x="5212222" y="4578472"/>
            <a:ext cx="679024" cy="363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Прямая соединительная линия 129"/>
          <p:cNvCxnSpPr/>
          <p:nvPr/>
        </p:nvCxnSpPr>
        <p:spPr>
          <a:xfrm flipV="1">
            <a:off x="5205187" y="5372498"/>
            <a:ext cx="114370" cy="1199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Прямая соединительная линия 130"/>
          <p:cNvCxnSpPr/>
          <p:nvPr/>
        </p:nvCxnSpPr>
        <p:spPr>
          <a:xfrm>
            <a:off x="4909514" y="3632992"/>
            <a:ext cx="290269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Прямая соединительная линия 139"/>
          <p:cNvCxnSpPr/>
          <p:nvPr/>
        </p:nvCxnSpPr>
        <p:spPr>
          <a:xfrm>
            <a:off x="4838627" y="4706861"/>
            <a:ext cx="377457" cy="1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TextBox 144"/>
          <p:cNvSpPr txBox="1"/>
          <p:nvPr/>
        </p:nvSpPr>
        <p:spPr>
          <a:xfrm>
            <a:off x="4925463" y="3305419"/>
            <a:ext cx="2902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3</a:t>
            </a:r>
            <a:endParaRPr lang="ru-RU" sz="1200" b="1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sp>
        <p:nvSpPr>
          <p:cNvPr id="146" name="TextBox 145"/>
          <p:cNvSpPr txBox="1"/>
          <p:nvPr/>
        </p:nvSpPr>
        <p:spPr>
          <a:xfrm>
            <a:off x="5322427" y="4152470"/>
            <a:ext cx="2902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3</a:t>
            </a:r>
            <a:endParaRPr lang="ru-RU" sz="1200" b="1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5691868" y="4361875"/>
            <a:ext cx="2902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2</a:t>
            </a:r>
            <a:endParaRPr lang="ru-RU" sz="1200" b="1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sp>
        <p:nvSpPr>
          <p:cNvPr id="148" name="TextBox 147"/>
          <p:cNvSpPr txBox="1"/>
          <p:nvPr/>
        </p:nvSpPr>
        <p:spPr>
          <a:xfrm>
            <a:off x="5203815" y="5125106"/>
            <a:ext cx="2902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2</a:t>
            </a:r>
            <a:endParaRPr lang="ru-RU" sz="1200" b="1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sp>
        <p:nvSpPr>
          <p:cNvPr id="149" name="TextBox 148"/>
          <p:cNvSpPr txBox="1"/>
          <p:nvPr/>
        </p:nvSpPr>
        <p:spPr>
          <a:xfrm>
            <a:off x="4834153" y="4481578"/>
            <a:ext cx="2902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4</a:t>
            </a:r>
            <a:endParaRPr lang="ru-RU" sz="1200" b="1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158" name="Группа 157"/>
          <p:cNvGrpSpPr/>
          <p:nvPr/>
        </p:nvGrpSpPr>
        <p:grpSpPr>
          <a:xfrm>
            <a:off x="3690041" y="1355900"/>
            <a:ext cx="1368000" cy="3044280"/>
            <a:chOff x="9947701" y="486507"/>
            <a:chExt cx="2418890" cy="3044280"/>
          </a:xfrm>
        </p:grpSpPr>
        <p:sp>
          <p:nvSpPr>
            <p:cNvPr id="159" name="Скругленный прямоугольник 158"/>
            <p:cNvSpPr/>
            <p:nvPr/>
          </p:nvSpPr>
          <p:spPr>
            <a:xfrm>
              <a:off x="9947701" y="486507"/>
              <a:ext cx="2418890" cy="468000"/>
            </a:xfrm>
            <a:prstGeom prst="roundRect">
              <a:avLst/>
            </a:prstGeom>
            <a:noFill/>
            <a:ln w="9525" cap="flat" cmpd="sng" algn="ctr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3"/>
            </a:fontRef>
          </p:style>
          <p:txBody>
            <a:bodyPr rtlCol="0" anchor="ctr"/>
            <a:lstStyle/>
            <a:p>
              <a:pPr algn="ctr"/>
              <a:r>
                <a:rPr lang="ru-RU" sz="1100" b="1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Транспортный кластер</a:t>
              </a:r>
              <a:endParaRPr lang="ru-RU" sz="1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61" name="Прямая соединительная линия 160"/>
            <p:cNvCxnSpPr/>
            <p:nvPr/>
          </p:nvCxnSpPr>
          <p:spPr>
            <a:xfrm>
              <a:off x="10900224" y="947389"/>
              <a:ext cx="34876" cy="2583398"/>
            </a:xfrm>
            <a:prstGeom prst="line">
              <a:avLst/>
            </a:prstGeom>
            <a:ln w="22225">
              <a:solidFill>
                <a:srgbClr val="0070C0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65" name="TextBox 164"/>
          <p:cNvSpPr txBox="1"/>
          <p:nvPr/>
        </p:nvSpPr>
        <p:spPr>
          <a:xfrm>
            <a:off x="4209305" y="4259883"/>
            <a:ext cx="2902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3</a:t>
            </a:r>
            <a:endParaRPr lang="ru-RU" sz="1200" b="1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166" name="Группа 165"/>
          <p:cNvGrpSpPr/>
          <p:nvPr/>
        </p:nvGrpSpPr>
        <p:grpSpPr>
          <a:xfrm>
            <a:off x="4498217" y="5389363"/>
            <a:ext cx="1636196" cy="1302222"/>
            <a:chOff x="11368500" y="-604819"/>
            <a:chExt cx="2893116" cy="1302222"/>
          </a:xfrm>
        </p:grpSpPr>
        <p:sp>
          <p:nvSpPr>
            <p:cNvPr id="167" name="Скругленный прямоугольник 166"/>
            <p:cNvSpPr/>
            <p:nvPr/>
          </p:nvSpPr>
          <p:spPr>
            <a:xfrm>
              <a:off x="11588103" y="229403"/>
              <a:ext cx="2673513" cy="468000"/>
            </a:xfrm>
            <a:prstGeom prst="roundRect">
              <a:avLst/>
            </a:prstGeom>
            <a:noFill/>
            <a:ln w="9525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3"/>
            </a:fontRef>
          </p:style>
          <p:txBody>
            <a:bodyPr rtlCol="0" anchor="ctr"/>
            <a:lstStyle/>
            <a:p>
              <a:pPr algn="ctr"/>
              <a:r>
                <a:rPr lang="ru-RU" sz="1100" b="1" dirty="0" smtClean="0">
                  <a:solidFill>
                    <a:srgbClr val="1F016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Информационные технологии</a:t>
              </a:r>
              <a:endParaRPr lang="ru-RU" sz="1100" b="1" dirty="0">
                <a:solidFill>
                  <a:srgbClr val="1F016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68" name="Прямая соединительная линия 167"/>
            <p:cNvCxnSpPr/>
            <p:nvPr/>
          </p:nvCxnSpPr>
          <p:spPr>
            <a:xfrm flipV="1">
              <a:off x="11368500" y="463403"/>
              <a:ext cx="213159" cy="166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Прямая соединительная линия 168"/>
            <p:cNvCxnSpPr/>
            <p:nvPr/>
          </p:nvCxnSpPr>
          <p:spPr>
            <a:xfrm flipH="1" flipV="1">
              <a:off x="11387826" y="-604819"/>
              <a:ext cx="3220" cy="1069882"/>
            </a:xfrm>
            <a:prstGeom prst="line">
              <a:avLst/>
            </a:prstGeom>
            <a:ln w="22225">
              <a:solidFill>
                <a:srgbClr val="7030A0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80" name="TextBox 179"/>
          <p:cNvSpPr txBox="1"/>
          <p:nvPr/>
        </p:nvSpPr>
        <p:spPr>
          <a:xfrm>
            <a:off x="4533827" y="5077876"/>
            <a:ext cx="2902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2C009A"/>
                </a:solidFill>
                <a:latin typeface="Arial Black" panose="020B0A04020102020204" pitchFamily="34" charset="0"/>
              </a:rPr>
              <a:t>1</a:t>
            </a:r>
            <a:endParaRPr lang="ru-RU" sz="1200" b="1" dirty="0">
              <a:solidFill>
                <a:srgbClr val="2C009A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183" name="Прямая соединительная линия 182"/>
          <p:cNvCxnSpPr/>
          <p:nvPr/>
        </p:nvCxnSpPr>
        <p:spPr>
          <a:xfrm>
            <a:off x="4822317" y="5938225"/>
            <a:ext cx="926296" cy="144"/>
          </a:xfrm>
          <a:prstGeom prst="line">
            <a:avLst/>
          </a:prstGeom>
          <a:ln w="22225">
            <a:solidFill>
              <a:srgbClr val="548235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84" name="Прямая соединительная линия 183"/>
          <p:cNvCxnSpPr/>
          <p:nvPr/>
        </p:nvCxnSpPr>
        <p:spPr>
          <a:xfrm flipH="1" flipV="1">
            <a:off x="5212222" y="5648291"/>
            <a:ext cx="875687" cy="1420"/>
          </a:xfrm>
          <a:prstGeom prst="line">
            <a:avLst/>
          </a:prstGeom>
          <a:ln w="19050">
            <a:solidFill>
              <a:srgbClr val="338DCD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92" name="Прямая соединительная линия 191"/>
          <p:cNvCxnSpPr/>
          <p:nvPr/>
        </p:nvCxnSpPr>
        <p:spPr>
          <a:xfrm flipH="1">
            <a:off x="4821557" y="5803361"/>
            <a:ext cx="989" cy="145630"/>
          </a:xfrm>
          <a:prstGeom prst="line">
            <a:avLst/>
          </a:prstGeom>
          <a:noFill/>
          <a:ln w="22225" cap="flat">
            <a:solidFill>
              <a:srgbClr val="548235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97" name="TextBox 196"/>
          <p:cNvSpPr txBox="1"/>
          <p:nvPr/>
        </p:nvSpPr>
        <p:spPr>
          <a:xfrm>
            <a:off x="4668968" y="5570108"/>
            <a:ext cx="2988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9</a:t>
            </a:r>
            <a:endParaRPr lang="ru-RU" sz="1200" b="1" dirty="0">
              <a:solidFill>
                <a:schemeClr val="accent6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205" name="TextBox 204"/>
          <p:cNvSpPr txBox="1"/>
          <p:nvPr/>
        </p:nvSpPr>
        <p:spPr>
          <a:xfrm>
            <a:off x="5022084" y="5447857"/>
            <a:ext cx="2902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1</a:t>
            </a:r>
            <a:endParaRPr lang="ru-RU" sz="1200" b="1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182" name="Скругленный прямоугольник 181"/>
          <p:cNvSpPr/>
          <p:nvPr/>
        </p:nvSpPr>
        <p:spPr>
          <a:xfrm>
            <a:off x="6079790" y="5389363"/>
            <a:ext cx="1368000" cy="288000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Речной кластер</a:t>
            </a:r>
            <a:endParaRPr lang="ru-RU" sz="11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4" name="Picture 2" descr="http://brikschool.ucoz.ru/tochka/tochka_rosta_logotip_2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44000" r="58831">
                        <a14:foregroundMark x1="46277" y1="53542" x2="46277" y2="53542"/>
                        <a14:foregroundMark x1="48123" y1="83542" x2="48123" y2="83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242" r="40935"/>
          <a:stretch/>
        </p:blipFill>
        <p:spPr bwMode="auto">
          <a:xfrm>
            <a:off x="2280568" y="2107086"/>
            <a:ext cx="104963" cy="187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" name="Picture 2" descr="http://brikschool.ucoz.ru/tochka/tochka_rosta_logotip_2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44000" r="58831">
                        <a14:foregroundMark x1="46277" y1="53542" x2="46277" y2="53542"/>
                        <a14:foregroundMark x1="48123" y1="83542" x2="48123" y2="83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242" r="40935"/>
          <a:stretch/>
        </p:blipFill>
        <p:spPr bwMode="auto">
          <a:xfrm>
            <a:off x="2649700" y="3153248"/>
            <a:ext cx="104963" cy="187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6" name="Picture 2" descr="http://brikschool.ucoz.ru/tochka/tochka_rosta_logotip_2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44000" r="58831">
                        <a14:foregroundMark x1="46277" y1="53542" x2="46277" y2="53542"/>
                        <a14:foregroundMark x1="48123" y1="83542" x2="48123" y2="83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242" r="40935"/>
          <a:stretch/>
        </p:blipFill>
        <p:spPr bwMode="auto">
          <a:xfrm>
            <a:off x="3863919" y="3699898"/>
            <a:ext cx="104963" cy="187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7" name="Picture 2" descr="http://brikschool.ucoz.ru/tochka/tochka_rosta_logotip_2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44000" r="58831">
                        <a14:foregroundMark x1="46277" y1="53542" x2="46277" y2="53542"/>
                        <a14:foregroundMark x1="48123" y1="83542" x2="48123" y2="83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242" r="40935"/>
          <a:stretch/>
        </p:blipFill>
        <p:spPr bwMode="auto">
          <a:xfrm>
            <a:off x="2481367" y="3737657"/>
            <a:ext cx="104963" cy="187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8" name="Picture 2" descr="http://brikschool.ucoz.ru/tochka/tochka_rosta_logotip_2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44000" r="58831">
                        <a14:foregroundMark x1="46277" y1="53542" x2="46277" y2="53542"/>
                        <a14:foregroundMark x1="48123" y1="83542" x2="48123" y2="83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242" r="40935"/>
          <a:stretch/>
        </p:blipFill>
        <p:spPr bwMode="auto">
          <a:xfrm>
            <a:off x="5120677" y="3308872"/>
            <a:ext cx="104963" cy="187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9" name="Picture 2" descr="http://brikschool.ucoz.ru/tochka/tochka_rosta_logotip_2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44000" r="58831">
                        <a14:foregroundMark x1="46277" y1="53542" x2="46277" y2="53542"/>
                        <a14:foregroundMark x1="48123" y1="83542" x2="48123" y2="83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242" r="40935"/>
          <a:stretch/>
        </p:blipFill>
        <p:spPr bwMode="auto">
          <a:xfrm>
            <a:off x="5528396" y="4186230"/>
            <a:ext cx="104963" cy="187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" name="Picture 2" descr="http://brikschool.ucoz.ru/tochka/tochka_rosta_logotip_2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44000" r="58831">
                        <a14:foregroundMark x1="46277" y1="53542" x2="46277" y2="53542"/>
                        <a14:foregroundMark x1="48123" y1="83542" x2="48123" y2="83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242" r="40935"/>
          <a:stretch/>
        </p:blipFill>
        <p:spPr bwMode="auto">
          <a:xfrm>
            <a:off x="3258969" y="4974021"/>
            <a:ext cx="104963" cy="187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1" name="Picture 2" descr="http://brikschool.ucoz.ru/tochka/tochka_rosta_logotip_2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44000" r="58831">
                        <a14:foregroundMark x1="46277" y1="53542" x2="46277" y2="53542"/>
                        <a14:foregroundMark x1="48123" y1="83542" x2="48123" y2="83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242" r="40935"/>
          <a:stretch/>
        </p:blipFill>
        <p:spPr bwMode="auto">
          <a:xfrm>
            <a:off x="3445405" y="4320907"/>
            <a:ext cx="104963" cy="187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2" name="Picture 2" descr="http://brikschool.ucoz.ru/tochka/tochka_rosta_logotip_2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44000" r="58831">
                        <a14:foregroundMark x1="46277" y1="53542" x2="46277" y2="53542"/>
                        <a14:foregroundMark x1="48123" y1="83542" x2="48123" y2="83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242" r="40935"/>
          <a:stretch/>
        </p:blipFill>
        <p:spPr bwMode="auto">
          <a:xfrm>
            <a:off x="4417502" y="4281130"/>
            <a:ext cx="104963" cy="187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3" name="Picture 2" descr="http://brikschool.ucoz.ru/tochka/tochka_rosta_logotip_2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44000" r="58831">
                        <a14:foregroundMark x1="46277" y1="53542" x2="46277" y2="53542"/>
                        <a14:foregroundMark x1="48123" y1="83542" x2="48123" y2="83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242" r="40935"/>
          <a:stretch/>
        </p:blipFill>
        <p:spPr bwMode="auto">
          <a:xfrm>
            <a:off x="5050331" y="4517776"/>
            <a:ext cx="104963" cy="187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4" name="Picture 2" descr="http://brikschool.ucoz.ru/tochka/tochka_rosta_logotip_2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44000" r="58831">
                        <a14:foregroundMark x1="46277" y1="53542" x2="46277" y2="53542"/>
                        <a14:foregroundMark x1="48123" y1="83542" x2="48123" y2="83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242" r="40935"/>
          <a:stretch/>
        </p:blipFill>
        <p:spPr bwMode="auto">
          <a:xfrm>
            <a:off x="5897273" y="4399644"/>
            <a:ext cx="104963" cy="187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" name="Picture 2" descr="http://brikschool.ucoz.ru/tochka/tochka_rosta_logotip_2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44000" r="58831">
                        <a14:foregroundMark x1="46277" y1="53542" x2="46277" y2="53542"/>
                        <a14:foregroundMark x1="48123" y1="83542" x2="48123" y2="83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242" r="40935"/>
          <a:stretch/>
        </p:blipFill>
        <p:spPr bwMode="auto">
          <a:xfrm>
            <a:off x="4729190" y="5100030"/>
            <a:ext cx="104963" cy="187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6" name="Picture 2" descr="http://brikschool.ucoz.ru/tochka/tochka_rosta_logotip_2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44000" r="58831">
                        <a14:foregroundMark x1="46277" y1="53542" x2="46277" y2="53542"/>
                        <a14:foregroundMark x1="48123" y1="83542" x2="48123" y2="83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242" r="40935"/>
          <a:stretch/>
        </p:blipFill>
        <p:spPr bwMode="auto">
          <a:xfrm>
            <a:off x="4455297" y="4829306"/>
            <a:ext cx="104963" cy="187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7" name="Picture 2" descr="http://brikschool.ucoz.ru/tochka/tochka_rosta_logotip_2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44000" r="58831">
                        <a14:foregroundMark x1="46277" y1="53542" x2="46277" y2="53542"/>
                        <a14:foregroundMark x1="48123" y1="83542" x2="48123" y2="83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242" r="40935"/>
          <a:stretch/>
        </p:blipFill>
        <p:spPr bwMode="auto">
          <a:xfrm>
            <a:off x="3921184" y="5722768"/>
            <a:ext cx="104963" cy="187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8" name="Picture 2" descr="http://brikschool.ucoz.ru/tochka/tochka_rosta_logotip_2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44000" r="58831">
                        <a14:foregroundMark x1="46277" y1="53542" x2="46277" y2="53542"/>
                        <a14:foregroundMark x1="48123" y1="83542" x2="48123" y2="83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242" r="40935"/>
          <a:stretch/>
        </p:blipFill>
        <p:spPr bwMode="auto">
          <a:xfrm>
            <a:off x="4213076" y="5197524"/>
            <a:ext cx="104963" cy="187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9" name="Picture 2" descr="http://brikschool.ucoz.ru/tochka/tochka_rosta_logotip_2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44000" r="58831">
                        <a14:foregroundMark x1="46277" y1="53542" x2="46277" y2="53542"/>
                        <a14:foregroundMark x1="48123" y1="83542" x2="48123" y2="83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242" r="40935"/>
          <a:stretch/>
        </p:blipFill>
        <p:spPr bwMode="auto">
          <a:xfrm>
            <a:off x="4865023" y="5594674"/>
            <a:ext cx="104963" cy="187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0" name="Picture 2" descr="http://brikschool.ucoz.ru/tochka/tochka_rosta_logotip_2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44000" r="58831">
                        <a14:foregroundMark x1="46277" y1="53542" x2="46277" y2="53542"/>
                        <a14:foregroundMark x1="48123" y1="83542" x2="48123" y2="83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242" r="40935"/>
          <a:stretch/>
        </p:blipFill>
        <p:spPr bwMode="auto">
          <a:xfrm>
            <a:off x="5214594" y="5479187"/>
            <a:ext cx="104963" cy="187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1" name="Picture 2" descr="http://brikschool.ucoz.ru/tochka/tochka_rosta_logotip_2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44000" r="58831">
                        <a14:foregroundMark x1="46277" y1="53542" x2="46277" y2="53542"/>
                        <a14:foregroundMark x1="48123" y1="83542" x2="48123" y2="83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242" r="40935"/>
          <a:stretch/>
        </p:blipFill>
        <p:spPr bwMode="auto">
          <a:xfrm>
            <a:off x="5408820" y="5159289"/>
            <a:ext cx="104963" cy="187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2" name="TextBox 231"/>
          <p:cNvSpPr txBox="1"/>
          <p:nvPr/>
        </p:nvSpPr>
        <p:spPr>
          <a:xfrm>
            <a:off x="7694476" y="1951867"/>
            <a:ext cx="4224838" cy="467820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Ins="108000" rtlCol="0">
            <a:spAutoFit/>
          </a:bodyPr>
          <a:lstStyle/>
          <a:p>
            <a:pPr algn="just"/>
            <a:r>
              <a:rPr lang="en-US" sz="2200" b="1" dirty="0" smtClean="0">
                <a:solidFill>
                  <a:srgbClr val="108198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KPI</a:t>
            </a:r>
            <a:endParaRPr lang="ru-RU" sz="2200" b="1" dirty="0" smtClean="0">
              <a:solidFill>
                <a:srgbClr val="108198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just"/>
            <a:endParaRPr lang="ru-RU" sz="600" b="1" dirty="0" smtClean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108000" indent="-108000" algn="just">
              <a:buSzPct val="103000"/>
              <a:buFont typeface="Wingdings" panose="05000000000000000000" pitchFamily="2" charset="2"/>
              <a:buChar char="§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Знакомство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 востребованными профессиями Томской области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получение базовых компетенций в выбранной профессиональной деятельности </a:t>
            </a:r>
          </a:p>
          <a:p>
            <a:pPr marL="108000" indent="-108000" algn="just">
              <a:buSzPct val="103000"/>
              <a:buFont typeface="Wingdings" panose="05000000000000000000" pitchFamily="2" charset="2"/>
              <a:buChar char="§"/>
            </a:pPr>
            <a:endParaRPr lang="ru-RU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8000" indent="-108000" algn="just">
              <a:buSzPct val="103000"/>
              <a:buFont typeface="Wingdings" panose="05000000000000000000" pitchFamily="2" charset="2"/>
              <a:buChar char="§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Практическое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знакомство с системой профессионального образования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для получения знаний и формирования мотивации для последующих этапов обучения</a:t>
            </a:r>
          </a:p>
          <a:p>
            <a:pPr marL="108000" indent="-108000" algn="just">
              <a:buSzPct val="103000"/>
              <a:buFont typeface="Wingdings" panose="05000000000000000000" pitchFamily="2" charset="2"/>
              <a:buChar char="§"/>
            </a:pPr>
            <a:endParaRPr lang="ru-RU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8000" indent="-108000" algn="just">
              <a:buSzPct val="103000"/>
              <a:buFont typeface="Wingdings" panose="05000000000000000000" pitchFamily="2" charset="2"/>
              <a:buChar char="§"/>
            </a:pP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Использование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возможностей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предпрофильного обучения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как универсального курса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для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решения задач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профессионального самоопределения школьников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Обучение первой профессии</a:t>
            </a:r>
          </a:p>
          <a:p>
            <a:pPr marL="108000" indent="-108000" algn="just">
              <a:buSzPct val="103000"/>
              <a:buFont typeface="Wingdings" panose="05000000000000000000" pitchFamily="2" charset="2"/>
              <a:buChar char="§"/>
            </a:pPr>
            <a:endParaRPr lang="ru-RU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8000" indent="-108000" algn="just">
              <a:buSzPct val="103000"/>
              <a:buFont typeface="Wingdings" panose="05000000000000000000" pitchFamily="2" charset="2"/>
              <a:buChar char="§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Создание условий для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подготовки профессионально ориентированных кадров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и их закрепление на предприятиях муниципального образования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13300" y="336017"/>
            <a:ext cx="89367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1081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ОБРАЗОВАТЕЛЬНО - ОТРАСЛЕВЫЕ </a:t>
            </a:r>
            <a:r>
              <a:rPr lang="ru-RU" sz="2000" b="1" dirty="0">
                <a:solidFill>
                  <a:srgbClr val="1081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КЛАСТЕРЫ ТОМСКОЙ ОБЛАСТИ</a:t>
            </a:r>
          </a:p>
        </p:txBody>
      </p:sp>
      <p:cxnSp>
        <p:nvCxnSpPr>
          <p:cNvPr id="101" name="Прямая соединительная линия 100"/>
          <p:cNvCxnSpPr/>
          <p:nvPr/>
        </p:nvCxnSpPr>
        <p:spPr>
          <a:xfrm flipV="1">
            <a:off x="387546" y="921840"/>
            <a:ext cx="7060244" cy="27964"/>
          </a:xfrm>
          <a:prstGeom prst="line">
            <a:avLst/>
          </a:prstGeom>
          <a:ln w="12700">
            <a:solidFill>
              <a:srgbClr val="1081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Прямоугольник 104"/>
          <p:cNvSpPr/>
          <p:nvPr/>
        </p:nvSpPr>
        <p:spPr>
          <a:xfrm>
            <a:off x="7692704" y="842733"/>
            <a:ext cx="4226610" cy="1015663"/>
          </a:xfrm>
          <a:prstGeom prst="rect">
            <a:avLst/>
          </a:prstGeom>
          <a:pattFill prst="dkDnDiag">
            <a:fgClr>
              <a:srgbClr val="FBFBFB"/>
            </a:fgClr>
            <a:bgClr>
              <a:schemeClr val="bg1"/>
            </a:bgClr>
          </a:pattFill>
          <a:ln w="3175">
            <a:solidFill>
              <a:schemeClr val="bg1">
                <a:lumMod val="95000"/>
              </a:schemeClr>
            </a:solidFill>
            <a:prstDash val="lgDash"/>
          </a:ln>
        </p:spPr>
        <p:txBody>
          <a:bodyPr wrap="square">
            <a:spAutoFit/>
          </a:bodyPr>
          <a:lstStyle/>
          <a:p>
            <a:pPr marL="180000" indent="-180000" algn="just" fontAlgn="base"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2D2D2D"/>
                </a:solidFill>
                <a:latin typeface="Arial" panose="020B0604020202020204" pitchFamily="34" charset="0"/>
              </a:rPr>
              <a:t>Создание единого образовательного пространства, для раскрытия индивидуальных способностей личности школьника, позволяющего сделать осознанный выбор профессиональной образовательной </a:t>
            </a:r>
            <a:r>
              <a:rPr lang="ru-RU" sz="1200" dirty="0" smtClean="0">
                <a:solidFill>
                  <a:srgbClr val="2D2D2D"/>
                </a:solidFill>
                <a:latin typeface="Arial" panose="020B0604020202020204" pitchFamily="34" charset="0"/>
              </a:rPr>
              <a:t>траектории</a:t>
            </a:r>
            <a:endParaRPr lang="ru-RU" sz="1200" dirty="0">
              <a:solidFill>
                <a:srgbClr val="2D2D2D"/>
              </a:solidFill>
              <a:latin typeface="Arial" panose="020B0604020202020204" pitchFamily="34" charset="0"/>
            </a:endParaRPr>
          </a:p>
        </p:txBody>
      </p:sp>
      <p:sp>
        <p:nvSpPr>
          <p:cNvPr id="106" name="Пятиугольник 105"/>
          <p:cNvSpPr/>
          <p:nvPr/>
        </p:nvSpPr>
        <p:spPr>
          <a:xfrm>
            <a:off x="7692704" y="842733"/>
            <a:ext cx="205507" cy="321128"/>
          </a:xfrm>
          <a:prstGeom prst="homePlate">
            <a:avLst>
              <a:gd name="adj" fmla="val 100000"/>
            </a:avLst>
          </a:prstGeom>
          <a:solidFill>
            <a:srgbClr val="1081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1" name="Скругленный прямоугольник 180"/>
          <p:cNvSpPr/>
          <p:nvPr/>
        </p:nvSpPr>
        <p:spPr>
          <a:xfrm>
            <a:off x="5324307" y="5736948"/>
            <a:ext cx="2088000" cy="440380"/>
          </a:xfrm>
          <a:prstGeom prst="roundRect">
            <a:avLst/>
          </a:prstGeom>
          <a:solidFill>
            <a:srgbClr val="FFFFE1"/>
          </a:solidFill>
          <a:ln w="9525" cap="flat" cmpd="sng" algn="ctr">
            <a:solidFill>
              <a:srgbClr val="54823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Агропромышленный кластер</a:t>
            </a:r>
            <a:endParaRPr lang="ru-RU" sz="14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966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13300" y="336017"/>
            <a:ext cx="90997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1081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ПОДГОТОВКА ШКОЛЬНИКА ПОД ВЫСОКОТЕХНОЛОГИЧНЫЙ ПРОЕКТ</a:t>
            </a:r>
            <a:endParaRPr lang="ru-RU" sz="2000" b="1" dirty="0">
              <a:solidFill>
                <a:srgbClr val="10819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V="1">
            <a:off x="387546" y="914400"/>
            <a:ext cx="10606519" cy="35404"/>
          </a:xfrm>
          <a:prstGeom prst="line">
            <a:avLst/>
          </a:prstGeom>
          <a:ln w="12700">
            <a:solidFill>
              <a:srgbClr val="1081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10" descr="https://img2.freepng.ru/20180405/www/kisspng-college-national-secondary-school-building-univers-barn-5ac6bf62b72da0.8165254115229745627503.jp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46889" y1="34333" x2="46889" y2="34333"/>
                        <a14:foregroundMark x1="18556" y1="55333" x2="18556" y2="55333"/>
                        <a14:foregroundMark x1="40667" y1="82667" x2="40667" y2="82667"/>
                        <a14:foregroundMark x1="43667" y1="89222" x2="43667" y2="89222"/>
                        <a14:foregroundMark x1="73556" y1="60333" x2="73556" y2="60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363"/>
          <a:stretch/>
        </p:blipFill>
        <p:spPr bwMode="auto">
          <a:xfrm>
            <a:off x="1191390" y="1627505"/>
            <a:ext cx="1387784" cy="1035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 descr="https://images.squarespace-cdn.com/content/59cd5747ccc5c51f8b68fc62/1526394865280-8D4HXL3CMYEH7IHGNMTR/CollegeStreet-CalendarIcons-CollegeReady.png?content-type=image%2F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839" y="1040134"/>
            <a:ext cx="1623165" cy="1623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8" descr="https://ult-sosh.hmansy.eduru.ru/media/2020/06/04/1255126820/toch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415" y="1203319"/>
            <a:ext cx="1520783" cy="48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005890" y="1570794"/>
            <a:ext cx="663751" cy="117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Штриховая стрелка вправо 12"/>
          <p:cNvSpPr/>
          <p:nvPr/>
        </p:nvSpPr>
        <p:spPr>
          <a:xfrm>
            <a:off x="3216727" y="2049579"/>
            <a:ext cx="970684" cy="331674"/>
          </a:xfrm>
          <a:prstGeom prst="stripedRightArrow">
            <a:avLst>
              <a:gd name="adj1" fmla="val 50000"/>
              <a:gd name="adj2" fmla="val 64027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329369" y="2468953"/>
            <a:ext cx="1373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ШКОЛА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883529" y="2355769"/>
            <a:ext cx="33411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b="1" spc="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ПРОФЕССИОНАЛЬНЫЕ</a:t>
            </a:r>
            <a:r>
              <a:rPr lang="ru-RU" sz="1200" b="1" spc="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ОБРАЗОВАТЕЛЬНЫЕ ОРГАНИЗАЦИИ</a:t>
            </a:r>
            <a:endParaRPr lang="ru-RU" sz="12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s://3dtoday.ru/upload/posts/main/NRcijnL66onsycnBgFUO5p94fJAkY5NDOFZerpEQ.jpe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0" r="14779" b="4341"/>
          <a:stretch/>
        </p:blipFill>
        <p:spPr bwMode="auto">
          <a:xfrm>
            <a:off x="565995" y="3836200"/>
            <a:ext cx="2953029" cy="249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313300" y="2988155"/>
            <a:ext cx="3286111" cy="76174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144000" indent="-144000" algn="just">
              <a:buFont typeface="Wingdings" panose="05000000000000000000" pitchFamily="2" charset="2"/>
              <a:buChar char="§"/>
            </a:pPr>
            <a:r>
              <a:rPr lang="ru-RU" sz="1450" dirty="0" smtClean="0">
                <a:latin typeface="Arial" panose="020B0604020202020204" pitchFamily="34" charset="0"/>
                <a:cs typeface="Arial" panose="020B0604020202020204" pitchFamily="34" charset="0"/>
              </a:rPr>
              <a:t>С использованием нового оборудования Центров создается 3</a:t>
            </a:r>
            <a:r>
              <a:rPr lang="en-US" sz="1450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ru-RU" sz="1450" dirty="0" smtClean="0">
                <a:latin typeface="Arial" panose="020B0604020202020204" pitchFamily="34" charset="0"/>
                <a:cs typeface="Arial" panose="020B0604020202020204" pitchFamily="34" charset="0"/>
              </a:rPr>
              <a:t> модель (прототип)</a:t>
            </a:r>
            <a:endParaRPr lang="ru-RU" sz="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378802" y="2951682"/>
            <a:ext cx="4067643" cy="76174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144000" indent="-144000" algn="just">
              <a:buFont typeface="Wingdings" panose="05000000000000000000" pitchFamily="2" charset="2"/>
              <a:buChar char="§"/>
            </a:pPr>
            <a:r>
              <a:rPr lang="ru-RU" sz="1450" dirty="0" smtClean="0">
                <a:latin typeface="Arial" panose="020B0604020202020204" pitchFamily="34" charset="0"/>
                <a:cs typeface="Arial" panose="020B0604020202020204" pitchFamily="34" charset="0"/>
              </a:rPr>
              <a:t>С использованием высокотехнологичного оборудования изготавливается ранее созданная модель (прототип)</a:t>
            </a:r>
            <a:endParaRPr lang="ru-RU" sz="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320" y="3836200"/>
            <a:ext cx="3734205" cy="2484358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8863286" y="4226598"/>
            <a:ext cx="3002254" cy="143116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144000" indent="-144000" algn="just">
              <a:buFont typeface="Wingdings" panose="05000000000000000000" pitchFamily="2" charset="2"/>
              <a:buChar char="§"/>
            </a:pPr>
            <a:r>
              <a:rPr lang="ru-RU" sz="1450" dirty="0">
                <a:latin typeface="Arial" panose="020B0604020202020204" pitchFamily="34" charset="0"/>
                <a:cs typeface="Arial" panose="020B0604020202020204" pitchFamily="34" charset="0"/>
              </a:rPr>
              <a:t>Доработка/ Усовершенствование </a:t>
            </a:r>
            <a:r>
              <a:rPr lang="ru-RU" sz="1450" dirty="0" smtClean="0">
                <a:latin typeface="Arial" panose="020B0604020202020204" pitchFamily="34" charset="0"/>
                <a:cs typeface="Arial" panose="020B0604020202020204" pitchFamily="34" charset="0"/>
              </a:rPr>
              <a:t>модели</a:t>
            </a:r>
          </a:p>
          <a:p>
            <a:pPr marL="144000" indent="-144000" algn="just">
              <a:buFont typeface="Wingdings" panose="05000000000000000000" pitchFamily="2" charset="2"/>
              <a:buChar char="§"/>
            </a:pPr>
            <a:endParaRPr lang="ru-RU" sz="14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4000" indent="-144000" algn="just">
              <a:buFont typeface="Wingdings" panose="05000000000000000000" pitchFamily="2" charset="2"/>
              <a:buChar char="§"/>
            </a:pPr>
            <a:endParaRPr lang="ru-RU" sz="14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4000" indent="-144000" algn="just">
              <a:buFont typeface="Wingdings" panose="05000000000000000000" pitchFamily="2" charset="2"/>
              <a:buChar char="§"/>
            </a:pPr>
            <a:endParaRPr lang="ru-RU" sz="14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50" dirty="0" smtClean="0">
                <a:latin typeface="Arial" panose="020B0604020202020204" pitchFamily="34" charset="0"/>
                <a:cs typeface="Arial" panose="020B0604020202020204" pitchFamily="34" charset="0"/>
              </a:rPr>
              <a:t>Готовый продукт</a:t>
            </a:r>
            <a:endParaRPr lang="ru-RU" sz="1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2" name="Группа 31"/>
          <p:cNvGrpSpPr/>
          <p:nvPr/>
        </p:nvGrpSpPr>
        <p:grpSpPr>
          <a:xfrm>
            <a:off x="8646256" y="932102"/>
            <a:ext cx="3219284" cy="3014028"/>
            <a:chOff x="8646256" y="932102"/>
            <a:chExt cx="3219284" cy="3014028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958" t="3339" r="29653" b="12213"/>
            <a:stretch/>
          </p:blipFill>
          <p:spPr>
            <a:xfrm>
              <a:off x="8646256" y="932102"/>
              <a:ext cx="3219284" cy="3014028"/>
            </a:xfrm>
            <a:prstGeom prst="rect">
              <a:avLst/>
            </a:prstGeom>
          </p:spPr>
        </p:pic>
        <p:sp>
          <p:nvSpPr>
            <p:cNvPr id="30" name="Прямоугольник 29"/>
            <p:cNvSpPr/>
            <p:nvPr/>
          </p:nvSpPr>
          <p:spPr>
            <a:xfrm>
              <a:off x="9514290" y="967506"/>
              <a:ext cx="618925" cy="603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4" name="Штриховая стрелка вправо 33"/>
          <p:cNvSpPr/>
          <p:nvPr/>
        </p:nvSpPr>
        <p:spPr>
          <a:xfrm rot="5400000">
            <a:off x="10128461" y="4912542"/>
            <a:ext cx="471905" cy="331674"/>
          </a:xfrm>
          <a:prstGeom prst="stripedRightArrow">
            <a:avLst>
              <a:gd name="adj1" fmla="val 50000"/>
              <a:gd name="adj2" fmla="val 64027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84522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dn.vtomske.ru/press/news/thumb_big/28205_c4zothba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588" y="2375260"/>
            <a:ext cx="986637" cy="94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1" name="Прямая соединительная линия 100"/>
          <p:cNvCxnSpPr/>
          <p:nvPr/>
        </p:nvCxnSpPr>
        <p:spPr>
          <a:xfrm flipV="1">
            <a:off x="4520907" y="736219"/>
            <a:ext cx="7060244" cy="27964"/>
          </a:xfrm>
          <a:prstGeom prst="line">
            <a:avLst/>
          </a:prstGeom>
          <a:ln w="12700">
            <a:solidFill>
              <a:srgbClr val="1081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Прямоугольник 122">
            <a:extLst>
              <a:ext uri="{FF2B5EF4-FFF2-40B4-BE49-F238E27FC236}">
                <a16:creationId xmlns="" xmlns:a16="http://schemas.microsoft.com/office/drawing/2014/main" id="{A66E2D2E-C042-4E28-8539-EB0C5C83F822}"/>
              </a:ext>
            </a:extLst>
          </p:cNvPr>
          <p:cNvSpPr/>
          <p:nvPr/>
        </p:nvSpPr>
        <p:spPr>
          <a:xfrm>
            <a:off x="5193719" y="168102"/>
            <a:ext cx="6387432" cy="517065"/>
          </a:xfrm>
          <a:prstGeom prst="rect">
            <a:avLst/>
          </a:prstGeom>
          <a:solidFill>
            <a:srgbClr val="F9F9F9"/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rgbClr val="108198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ЛЕСОПРОМЫШЛЕННЫЙ КЛАСТЕР</a:t>
            </a:r>
            <a:endParaRPr lang="ru-RU" sz="2400" b="1" dirty="0">
              <a:solidFill>
                <a:srgbClr val="108198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2" name="Picture 3" descr="C:\Users\kovalchukan\Downloads\trees.png">
            <a:extLst>
              <a:ext uri="{FF2B5EF4-FFF2-40B4-BE49-F238E27FC236}">
                <a16:creationId xmlns="" xmlns:a16="http://schemas.microsoft.com/office/drawing/2014/main" id="{D5260E02-D1FB-465F-B006-BB9925913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698" y="166481"/>
            <a:ext cx="659955" cy="494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" name="Рисунок 132"/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466513" y="3979533"/>
            <a:ext cx="688074" cy="583989"/>
          </a:xfrm>
          <a:prstGeom prst="rect">
            <a:avLst/>
          </a:prstGeom>
        </p:spPr>
      </p:pic>
      <p:sp>
        <p:nvSpPr>
          <p:cNvPr id="27" name="Прямоугольник 26"/>
          <p:cNvSpPr/>
          <p:nvPr/>
        </p:nvSpPr>
        <p:spPr>
          <a:xfrm>
            <a:off x="5203262" y="4048862"/>
            <a:ext cx="6353469" cy="517065"/>
          </a:xfrm>
          <a:prstGeom prst="rect">
            <a:avLst/>
          </a:prstGeom>
          <a:solidFill>
            <a:srgbClr val="F9F9F9"/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rgbClr val="108198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АГРОПРОМЫШЛЕННЫЙ КЛАСТЕР</a:t>
            </a:r>
            <a:endParaRPr lang="ru-RU" sz="2400" b="1" dirty="0">
              <a:solidFill>
                <a:srgbClr val="108198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35" name="Соединительная линия уступом 134"/>
          <p:cNvCxnSpPr/>
          <p:nvPr/>
        </p:nvCxnSpPr>
        <p:spPr>
          <a:xfrm rot="16200000" flipH="1">
            <a:off x="4146715" y="1679380"/>
            <a:ext cx="995808" cy="277208"/>
          </a:xfrm>
          <a:prstGeom prst="bentConnector2">
            <a:avLst/>
          </a:prstGeom>
          <a:ln w="15875">
            <a:solidFill>
              <a:srgbClr val="0099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Соединительная линия уступом 135"/>
          <p:cNvCxnSpPr/>
          <p:nvPr/>
        </p:nvCxnSpPr>
        <p:spPr>
          <a:xfrm rot="16200000" flipH="1">
            <a:off x="4327364" y="1546565"/>
            <a:ext cx="615959" cy="257659"/>
          </a:xfrm>
          <a:prstGeom prst="bentConnector2">
            <a:avLst/>
          </a:prstGeom>
          <a:ln w="15875">
            <a:solidFill>
              <a:srgbClr val="0099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Прямая со стрелкой 136"/>
          <p:cNvCxnSpPr/>
          <p:nvPr/>
        </p:nvCxnSpPr>
        <p:spPr>
          <a:xfrm>
            <a:off x="5660326" y="1338051"/>
            <a:ext cx="394974" cy="1"/>
          </a:xfrm>
          <a:prstGeom prst="straightConnector1">
            <a:avLst/>
          </a:prstGeom>
          <a:ln w="34925">
            <a:solidFill>
              <a:srgbClr val="0000CC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Прямоугольник 138"/>
          <p:cNvSpPr/>
          <p:nvPr/>
        </p:nvSpPr>
        <p:spPr>
          <a:xfrm>
            <a:off x="4764173" y="1813737"/>
            <a:ext cx="2224265" cy="292388"/>
          </a:xfrm>
          <a:prstGeom prst="rect">
            <a:avLst/>
          </a:prstGeom>
          <a:ln w="1905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300" b="1" dirty="0" smtClean="0"/>
              <a:t>МАОУ Гимназия №2 </a:t>
            </a:r>
            <a:r>
              <a:rPr lang="ru-RU" sz="1300" b="1" dirty="0" err="1" smtClean="0"/>
              <a:t>г.Асино</a:t>
            </a:r>
            <a:endParaRPr lang="ru-RU" sz="1300" b="1" dirty="0">
              <a:effectLst/>
              <a:latin typeface="Times New Roman" panose="02020603050405020304" pitchFamily="18" charset="0"/>
            </a:endParaRPr>
          </a:p>
        </p:txBody>
      </p:sp>
      <p:sp>
        <p:nvSpPr>
          <p:cNvPr id="141" name="Прямоугольник 140"/>
          <p:cNvSpPr/>
          <p:nvPr/>
        </p:nvSpPr>
        <p:spPr>
          <a:xfrm>
            <a:off x="4764173" y="2207794"/>
            <a:ext cx="2224265" cy="292388"/>
          </a:xfrm>
          <a:prstGeom prst="rect">
            <a:avLst/>
          </a:prstGeom>
          <a:ln w="1905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300" b="1" dirty="0" smtClean="0"/>
              <a:t>МАОУ СОШ №4 </a:t>
            </a:r>
            <a:r>
              <a:rPr lang="ru-RU" sz="1300" b="1" dirty="0" err="1" smtClean="0"/>
              <a:t>г.Асино</a:t>
            </a:r>
            <a:endParaRPr lang="ru-RU" sz="1300" b="1" dirty="0">
              <a:effectLst/>
              <a:latin typeface="Times New Roman" panose="02020603050405020304" pitchFamily="18" charset="0"/>
            </a:endParaRPr>
          </a:p>
        </p:txBody>
      </p:sp>
      <p:sp>
        <p:nvSpPr>
          <p:cNvPr id="152" name="TextBox 151"/>
          <p:cNvSpPr txBox="1"/>
          <p:nvPr/>
        </p:nvSpPr>
        <p:spPr>
          <a:xfrm>
            <a:off x="4400825" y="1160628"/>
            <a:ext cx="1235583" cy="400110"/>
          </a:xfrm>
          <a:prstGeom prst="rect">
            <a:avLst/>
          </a:prstGeom>
          <a:solidFill>
            <a:srgbClr val="FFF4D5"/>
          </a:solidFill>
          <a:ln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ШКОЛА</a:t>
            </a:r>
            <a:endParaRPr lang="ru-RU" sz="2000" b="1" dirty="0"/>
          </a:p>
        </p:txBody>
      </p:sp>
      <p:pic>
        <p:nvPicPr>
          <p:cNvPr id="1026" name="Picture 2" descr="https://filling-form.ru/pars_docs/refs/5/4924/4924_html_50b1c3f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2713" y="851352"/>
            <a:ext cx="1695935" cy="881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4" name="Соединительная линия уступом 153"/>
          <p:cNvCxnSpPr/>
          <p:nvPr/>
        </p:nvCxnSpPr>
        <p:spPr>
          <a:xfrm rot="16200000" flipH="1">
            <a:off x="4341757" y="3221440"/>
            <a:ext cx="615959" cy="257659"/>
          </a:xfrm>
          <a:prstGeom prst="bentConnector2">
            <a:avLst/>
          </a:prstGeom>
          <a:ln w="15875">
            <a:solidFill>
              <a:srgbClr val="0099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Прямая со стрелкой 154"/>
          <p:cNvCxnSpPr/>
          <p:nvPr/>
        </p:nvCxnSpPr>
        <p:spPr>
          <a:xfrm>
            <a:off x="5684244" y="2812901"/>
            <a:ext cx="394974" cy="1"/>
          </a:xfrm>
          <a:prstGeom prst="straightConnector1">
            <a:avLst/>
          </a:prstGeom>
          <a:ln w="34925">
            <a:solidFill>
              <a:srgbClr val="0000CC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Прямоугольник 155"/>
          <p:cNvSpPr/>
          <p:nvPr/>
        </p:nvSpPr>
        <p:spPr>
          <a:xfrm>
            <a:off x="4788091" y="3364787"/>
            <a:ext cx="2224265" cy="292388"/>
          </a:xfrm>
          <a:prstGeom prst="rect">
            <a:avLst/>
          </a:prstGeom>
          <a:ln w="1905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300" b="1" dirty="0"/>
              <a:t>МАОУ СОШ № 64 </a:t>
            </a:r>
            <a:r>
              <a:rPr lang="ru-RU" sz="1300" b="1" dirty="0" err="1"/>
              <a:t>г.Томска</a:t>
            </a:r>
            <a:endParaRPr lang="ru-RU" sz="1300" b="1" dirty="0">
              <a:effectLst/>
              <a:latin typeface="Times New Roman" panose="02020603050405020304" pitchFamily="18" charset="0"/>
            </a:endParaRPr>
          </a:p>
        </p:txBody>
      </p:sp>
      <p:sp>
        <p:nvSpPr>
          <p:cNvPr id="160" name="TextBox 159"/>
          <p:cNvSpPr txBox="1"/>
          <p:nvPr/>
        </p:nvSpPr>
        <p:spPr>
          <a:xfrm>
            <a:off x="4424743" y="2635478"/>
            <a:ext cx="1235583" cy="400110"/>
          </a:xfrm>
          <a:prstGeom prst="rect">
            <a:avLst/>
          </a:prstGeom>
          <a:solidFill>
            <a:srgbClr val="FFF4D5"/>
          </a:solidFill>
          <a:ln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ШКОЛА</a:t>
            </a:r>
            <a:endParaRPr lang="ru-RU" sz="2000" b="1" dirty="0"/>
          </a:p>
        </p:txBody>
      </p:sp>
      <p:pic>
        <p:nvPicPr>
          <p:cNvPr id="1030" name="Picture 6" descr="https://taktomsk.ru/images/empty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731" y="4711835"/>
            <a:ext cx="843949" cy="897533"/>
          </a:xfrm>
          <a:prstGeom prst="rect">
            <a:avLst/>
          </a:prstGeom>
        </p:spPr>
      </p:pic>
      <p:cxnSp>
        <p:nvCxnSpPr>
          <p:cNvPr id="163" name="Соединительная линия уступом 162"/>
          <p:cNvCxnSpPr/>
          <p:nvPr/>
        </p:nvCxnSpPr>
        <p:spPr>
          <a:xfrm rot="16200000" flipH="1">
            <a:off x="4087175" y="5592534"/>
            <a:ext cx="1095836" cy="277210"/>
          </a:xfrm>
          <a:prstGeom prst="bentConnector2">
            <a:avLst/>
          </a:prstGeom>
          <a:ln w="15875">
            <a:solidFill>
              <a:srgbClr val="0099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Соединительная линия уступом 163"/>
          <p:cNvCxnSpPr/>
          <p:nvPr/>
        </p:nvCxnSpPr>
        <p:spPr>
          <a:xfrm rot="16200000" flipH="1">
            <a:off x="4317839" y="5384264"/>
            <a:ext cx="615959" cy="257659"/>
          </a:xfrm>
          <a:prstGeom prst="bentConnector2">
            <a:avLst/>
          </a:prstGeom>
          <a:ln w="15875">
            <a:solidFill>
              <a:srgbClr val="0099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Прямая со стрелкой 169"/>
          <p:cNvCxnSpPr/>
          <p:nvPr/>
        </p:nvCxnSpPr>
        <p:spPr>
          <a:xfrm>
            <a:off x="5660326" y="5166225"/>
            <a:ext cx="394974" cy="1"/>
          </a:xfrm>
          <a:prstGeom prst="straightConnector1">
            <a:avLst/>
          </a:prstGeom>
          <a:ln w="34925">
            <a:solidFill>
              <a:srgbClr val="0000CC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Прямоугольник 170"/>
          <p:cNvSpPr/>
          <p:nvPr/>
        </p:nvSpPr>
        <p:spPr>
          <a:xfrm>
            <a:off x="4764173" y="5670486"/>
            <a:ext cx="2224265" cy="292388"/>
          </a:xfrm>
          <a:prstGeom prst="rect">
            <a:avLst/>
          </a:prstGeom>
          <a:ln w="1905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300" b="1" dirty="0" smtClean="0"/>
              <a:t>МБОУ Первомайская СОШ</a:t>
            </a:r>
            <a:endParaRPr lang="ru-RU" sz="1300" b="1" dirty="0">
              <a:effectLst/>
              <a:latin typeface="Times New Roman" panose="02020603050405020304" pitchFamily="18" charset="0"/>
            </a:endParaRPr>
          </a:p>
        </p:txBody>
      </p:sp>
      <p:sp>
        <p:nvSpPr>
          <p:cNvPr id="172" name="Прямоугольник 171"/>
          <p:cNvSpPr/>
          <p:nvPr/>
        </p:nvSpPr>
        <p:spPr>
          <a:xfrm>
            <a:off x="4754648" y="6051885"/>
            <a:ext cx="3024000" cy="492443"/>
          </a:xfrm>
          <a:prstGeom prst="rect">
            <a:avLst/>
          </a:prstGeom>
          <a:ln w="1905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300" b="1" dirty="0"/>
              <a:t>МБОУ «</a:t>
            </a:r>
            <a:r>
              <a:rPr lang="ru-RU" sz="1300" b="1" dirty="0" err="1"/>
              <a:t>Кривошеинская</a:t>
            </a:r>
            <a:r>
              <a:rPr lang="ru-RU" sz="1300" b="1" dirty="0"/>
              <a:t> СОШ им. Героя</a:t>
            </a:r>
          </a:p>
          <a:p>
            <a:pPr algn="ctr"/>
            <a:r>
              <a:rPr lang="ru-RU" sz="1300" b="1" dirty="0"/>
              <a:t>Советского Союза Ф.М. Зинченко»</a:t>
            </a:r>
            <a:endParaRPr lang="ru-RU" sz="1300" b="1" dirty="0">
              <a:effectLst/>
              <a:latin typeface="Times New Roman" panose="02020603050405020304" pitchFamily="18" charset="0"/>
            </a:endParaRPr>
          </a:p>
        </p:txBody>
      </p:sp>
      <p:sp>
        <p:nvSpPr>
          <p:cNvPr id="173" name="TextBox 172"/>
          <p:cNvSpPr txBox="1"/>
          <p:nvPr/>
        </p:nvSpPr>
        <p:spPr>
          <a:xfrm>
            <a:off x="4400825" y="4988802"/>
            <a:ext cx="1235583" cy="400110"/>
          </a:xfrm>
          <a:prstGeom prst="rect">
            <a:avLst/>
          </a:prstGeom>
          <a:solidFill>
            <a:srgbClr val="FFF4D5"/>
          </a:solidFill>
          <a:ln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ШКОЛА</a:t>
            </a:r>
            <a:endParaRPr lang="ru-RU" sz="2000" b="1" dirty="0"/>
          </a:p>
        </p:txBody>
      </p:sp>
      <p:sp>
        <p:nvSpPr>
          <p:cNvPr id="38" name="Прямоугольник 37"/>
          <p:cNvSpPr/>
          <p:nvPr/>
        </p:nvSpPr>
        <p:spPr>
          <a:xfrm>
            <a:off x="120781" y="81981"/>
            <a:ext cx="3896418" cy="66521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74" name="Прямая соединительная линия 173"/>
          <p:cNvCxnSpPr/>
          <p:nvPr/>
        </p:nvCxnSpPr>
        <p:spPr>
          <a:xfrm flipV="1">
            <a:off x="4496488" y="4611472"/>
            <a:ext cx="7060244" cy="27964"/>
          </a:xfrm>
          <a:prstGeom prst="line">
            <a:avLst/>
          </a:prstGeom>
          <a:ln w="12700">
            <a:solidFill>
              <a:srgbClr val="1081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Рисунок 4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25857" y="900007"/>
            <a:ext cx="1939086" cy="1260162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25857" y="2470071"/>
            <a:ext cx="1939086" cy="1271288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55410" y="909401"/>
            <a:ext cx="1959500" cy="1250768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55409" y="2449870"/>
            <a:ext cx="1959500" cy="1291489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81447" y="4957614"/>
            <a:ext cx="2027905" cy="1187590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55409" y="4957614"/>
            <a:ext cx="1959500" cy="1202683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9998578" y="3697417"/>
            <a:ext cx="18612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Томские сувениры</a:t>
            </a: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5" name="TextBox 174"/>
          <p:cNvSpPr txBox="1"/>
          <p:nvPr/>
        </p:nvSpPr>
        <p:spPr>
          <a:xfrm>
            <a:off x="7981447" y="2171238"/>
            <a:ext cx="18612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«Умный» дом для уток</a:t>
            </a: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6" name="TextBox 175"/>
          <p:cNvSpPr txBox="1"/>
          <p:nvPr/>
        </p:nvSpPr>
        <p:spPr>
          <a:xfrm>
            <a:off x="7935391" y="3693972"/>
            <a:ext cx="18612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«Умный» </a:t>
            </a:r>
            <a:r>
              <a:rPr lang="ru-RU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пчелодом</a:t>
            </a: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7" name="TextBox 176"/>
          <p:cNvSpPr txBox="1"/>
          <p:nvPr/>
        </p:nvSpPr>
        <p:spPr>
          <a:xfrm>
            <a:off x="10153650" y="6140668"/>
            <a:ext cx="18612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Модели </a:t>
            </a:r>
            <a:r>
              <a:rPr lang="ru-RU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агрокультур</a:t>
            </a: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8" name="TextBox 177"/>
          <p:cNvSpPr txBox="1"/>
          <p:nvPr/>
        </p:nvSpPr>
        <p:spPr>
          <a:xfrm>
            <a:off x="7935390" y="6133463"/>
            <a:ext cx="207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Создание карт полей и схемы движения агротехники</a:t>
            </a:r>
          </a:p>
        </p:txBody>
      </p:sp>
      <p:sp>
        <p:nvSpPr>
          <p:cNvPr id="179" name="TextBox 178"/>
          <p:cNvSpPr txBox="1"/>
          <p:nvPr/>
        </p:nvSpPr>
        <p:spPr>
          <a:xfrm>
            <a:off x="10009352" y="2093561"/>
            <a:ext cx="2182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Дизайн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деревянных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значков с символами Томской области</a:t>
            </a:r>
          </a:p>
        </p:txBody>
      </p:sp>
      <p:pic>
        <p:nvPicPr>
          <p:cNvPr id="1034" name="Picture 10" descr="https://img2.freepng.ru/20180405/www/kisspng-college-national-secondary-school-building-univers-barn-5ac6bf62b72da0.8165254115229745627503.jpg"/>
          <p:cNvPicPr>
            <a:picLocks noChangeAspect="1" noChangeArrowheads="1"/>
          </p:cNvPicPr>
          <p:nvPr/>
        </p:nvPicPr>
        <p:blipFill rotWithShape="1">
          <a:blip r:embed="rId1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46889" y1="34333" x2="46889" y2="34333"/>
                        <a14:foregroundMark x1="18556" y1="55333" x2="18556" y2="55333"/>
                        <a14:foregroundMark x1="40667" y1="82667" x2="40667" y2="82667"/>
                        <a14:foregroundMark x1="43667" y1="89222" x2="43667" y2="89222"/>
                        <a14:foregroundMark x1="73556" y1="60333" x2="73556" y2="60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363"/>
          <a:stretch/>
        </p:blipFill>
        <p:spPr bwMode="auto">
          <a:xfrm>
            <a:off x="1307791" y="752475"/>
            <a:ext cx="1387784" cy="1035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detsad90.gorodku.ru/wp-content/uploads/2018/12/s1200-1024x1024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381" y="4625454"/>
            <a:ext cx="1288443" cy="1288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images.squarespace-cdn.com/content/59cd5747ccc5c51f8b68fc62/1526394865280-8D4HXL3CMYEH7IHGNMTR/CollegeStreet-CalendarIcons-CollegeReady.png?content-type=image%2F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517" y="2293616"/>
            <a:ext cx="1454681" cy="1454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ult-sosh.hmansy.eduru.ru/media/2020/06/04/1255126820/tochka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816" y="328289"/>
            <a:ext cx="1520783" cy="48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Прямоугольник 48"/>
          <p:cNvSpPr/>
          <p:nvPr/>
        </p:nvSpPr>
        <p:spPr>
          <a:xfrm>
            <a:off x="2122291" y="695764"/>
            <a:ext cx="663751" cy="1174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6" name="Штриховая стрелка вправо 185"/>
          <p:cNvSpPr/>
          <p:nvPr/>
        </p:nvSpPr>
        <p:spPr>
          <a:xfrm rot="5400000">
            <a:off x="1731269" y="4062004"/>
            <a:ext cx="470736" cy="331674"/>
          </a:xfrm>
          <a:prstGeom prst="stripedRightArrow">
            <a:avLst>
              <a:gd name="adj1" fmla="val 50000"/>
              <a:gd name="adj2" fmla="val 64027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TextBox 51"/>
          <p:cNvSpPr txBox="1"/>
          <p:nvPr/>
        </p:nvSpPr>
        <p:spPr>
          <a:xfrm>
            <a:off x="1445770" y="1593923"/>
            <a:ext cx="1373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ШКОЛА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496932" y="3483551"/>
            <a:ext cx="33411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b="1" spc="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ПРОФЕССИОНАЛЬНЫЕ</a:t>
            </a:r>
            <a:r>
              <a:rPr lang="ru-RU" sz="1200" b="1" spc="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ОБРАЗОВАТЕЛЬНЫЕ ОРГАНИЗАЦИИ</a:t>
            </a:r>
            <a:endParaRPr lang="ru-RU" sz="12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5" name="Прямая со стрелкой 54"/>
          <p:cNvCxnSpPr/>
          <p:nvPr/>
        </p:nvCxnSpPr>
        <p:spPr>
          <a:xfrm>
            <a:off x="1800800" y="1959931"/>
            <a:ext cx="0" cy="578596"/>
          </a:xfrm>
          <a:prstGeom prst="straightConnector1">
            <a:avLst/>
          </a:prstGeom>
          <a:ln w="38100"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Прямая со стрелкой 186"/>
          <p:cNvCxnSpPr/>
          <p:nvPr/>
        </p:nvCxnSpPr>
        <p:spPr>
          <a:xfrm flipH="1" flipV="1">
            <a:off x="2068990" y="1948363"/>
            <a:ext cx="656" cy="551819"/>
          </a:xfrm>
          <a:prstGeom prst="straightConnector1">
            <a:avLst/>
          </a:prstGeom>
          <a:ln w="38100"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Прямоугольник 59"/>
          <p:cNvSpPr/>
          <p:nvPr/>
        </p:nvSpPr>
        <p:spPr>
          <a:xfrm>
            <a:off x="781370" y="5933529"/>
            <a:ext cx="2772297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spc="300" dirty="0" smtClean="0">
                <a:latin typeface="Arial" panose="020B0604020202020204" pitchFamily="34" charset="0"/>
                <a:cs typeface="Arial" panose="020B0604020202020204" pitchFamily="34" charset="0"/>
              </a:rPr>
              <a:t>ПРОФОРИЕНТАЦИЯ</a:t>
            </a:r>
          </a:p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ВЫБОР ПРОФЕССИИ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824180" y="4849519"/>
            <a:ext cx="85322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Томский аграрный колледж</a:t>
            </a:r>
            <a:endParaRPr lang="ru-RU" sz="11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652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13300" y="336017"/>
            <a:ext cx="107194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1081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КОНЦЕПЦИЯ ТЕРРИТОРИИ ИНТЕЛЛЕКТА И ЕЕ ТЕХНОЛОГИЧЕСКОЕ ИСПОЛНЕНИЕ</a:t>
            </a:r>
            <a:endParaRPr lang="ru-RU" sz="2000" b="1" dirty="0">
              <a:solidFill>
                <a:srgbClr val="10819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V="1">
            <a:off x="387546" y="889728"/>
            <a:ext cx="10829803" cy="60076"/>
          </a:xfrm>
          <a:prstGeom prst="line">
            <a:avLst/>
          </a:prstGeom>
          <a:ln w="12700">
            <a:solidFill>
              <a:srgbClr val="1081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868"/>
          <a:stretch/>
        </p:blipFill>
        <p:spPr>
          <a:xfrm>
            <a:off x="313300" y="1103405"/>
            <a:ext cx="11765847" cy="575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91754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2016</TotalTime>
  <Words>1463</Words>
  <Application>Microsoft Office PowerPoint</Application>
  <PresentationFormat>Широкоэкранный</PresentationFormat>
  <Paragraphs>280</Paragraphs>
  <Slides>13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3" baseType="lpstr">
      <vt:lpstr>맑은 고딕</vt:lpstr>
      <vt:lpstr>Arial</vt:lpstr>
      <vt:lpstr>Arial Black</vt:lpstr>
      <vt:lpstr>Calibri</vt:lpstr>
      <vt:lpstr>Calibri Light</vt:lpstr>
      <vt:lpstr>Century Gothic</vt:lpstr>
      <vt:lpstr>Times New Roman</vt:lpstr>
      <vt:lpstr>Verdana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Надежда Алексеевна Филипповна</dc:creator>
  <cp:lastModifiedBy>Грабцевич</cp:lastModifiedBy>
  <cp:revision>142</cp:revision>
  <dcterms:created xsi:type="dcterms:W3CDTF">2020-08-09T11:11:15Z</dcterms:created>
  <dcterms:modified xsi:type="dcterms:W3CDTF">2020-11-25T05:23:22Z</dcterms:modified>
</cp:coreProperties>
</file>